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5"/>
  </p:notesMasterIdLst>
  <p:sldIdLst>
    <p:sldId id="256" r:id="rId5"/>
    <p:sldId id="261" r:id="rId6"/>
    <p:sldId id="264" r:id="rId7"/>
    <p:sldId id="284" r:id="rId8"/>
    <p:sldId id="285" r:id="rId9"/>
    <p:sldId id="294" r:id="rId10"/>
    <p:sldId id="279" r:id="rId11"/>
    <p:sldId id="289" r:id="rId12"/>
    <p:sldId id="282" r:id="rId13"/>
    <p:sldId id="291" r:id="rId14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6D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B9631B5-78F2-41C9-869B-9F39066F8104}" styleName="Medium Style 3 –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5BE263C-DBD7-4A20-BB59-AAB30ACAA65A}" styleName="Medium Style 3 –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C083E6E3-FA7D-4D7B-A595-EF9225AFEA82}" styleName="Light Style 1 –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54"/>
    <p:restoredTop sz="88395" autoAdjust="0"/>
  </p:normalViewPr>
  <p:slideViewPr>
    <p:cSldViewPr snapToGrid="0" snapToObjects="1">
      <p:cViewPr varScale="1">
        <p:scale>
          <a:sx n="71" d="100"/>
          <a:sy n="71" d="100"/>
        </p:scale>
        <p:origin x="9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c0b5463bff5860f1/Dokumentumok/Klin%20fys/SFKF/Kass&#246;r/2026/Budget%20f&#246;rslag%202026%20V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Historisk!$D$1</c:f>
              <c:strCache>
                <c:ptCount val="1"/>
                <c:pt idx="0">
                  <c:v>Summa</c:v>
                </c:pt>
              </c:strCache>
            </c:strRef>
          </c:tx>
          <c:spPr>
            <a:ln w="22225" cap="rnd" cmpd="sng" algn="ctr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Historisk!$A$2:$A$16</c:f>
              <c:numCache>
                <c:formatCode>yyyy</c:formatCode>
                <c:ptCount val="15"/>
                <c:pt idx="0">
                  <c:v>46022</c:v>
                </c:pt>
                <c:pt idx="1">
                  <c:v>45657</c:v>
                </c:pt>
                <c:pt idx="2">
                  <c:v>45291</c:v>
                </c:pt>
                <c:pt idx="3">
                  <c:v>44926</c:v>
                </c:pt>
                <c:pt idx="4">
                  <c:v>44561</c:v>
                </c:pt>
                <c:pt idx="5">
                  <c:v>44196</c:v>
                </c:pt>
                <c:pt idx="6">
                  <c:v>43830</c:v>
                </c:pt>
                <c:pt idx="7">
                  <c:v>43465</c:v>
                </c:pt>
                <c:pt idx="8">
                  <c:v>43100</c:v>
                </c:pt>
                <c:pt idx="9">
                  <c:v>42735</c:v>
                </c:pt>
                <c:pt idx="10">
                  <c:v>42369</c:v>
                </c:pt>
                <c:pt idx="11">
                  <c:v>42004</c:v>
                </c:pt>
                <c:pt idx="12">
                  <c:v>41639</c:v>
                </c:pt>
                <c:pt idx="13">
                  <c:v>41274</c:v>
                </c:pt>
                <c:pt idx="14">
                  <c:v>40908</c:v>
                </c:pt>
              </c:numCache>
            </c:numRef>
          </c:cat>
          <c:val>
            <c:numRef>
              <c:f>Historisk!$D$2:$D$16</c:f>
              <c:numCache>
                <c:formatCode>#\ ##0\ "kr"</c:formatCode>
                <c:ptCount val="15"/>
                <c:pt idx="0">
                  <c:v>666865</c:v>
                </c:pt>
                <c:pt idx="1">
                  <c:v>715018</c:v>
                </c:pt>
                <c:pt idx="2">
                  <c:v>635594</c:v>
                </c:pt>
                <c:pt idx="3">
                  <c:v>601562.69999999995</c:v>
                </c:pt>
                <c:pt idx="4">
                  <c:v>503858.18</c:v>
                </c:pt>
                <c:pt idx="5">
                  <c:v>621706.23</c:v>
                </c:pt>
                <c:pt idx="6">
                  <c:v>574753.06999999995</c:v>
                </c:pt>
                <c:pt idx="7">
                  <c:v>573550.29</c:v>
                </c:pt>
                <c:pt idx="8">
                  <c:v>494854.94</c:v>
                </c:pt>
                <c:pt idx="9">
                  <c:v>465046.41</c:v>
                </c:pt>
                <c:pt idx="10">
                  <c:v>463988.06</c:v>
                </c:pt>
                <c:pt idx="11">
                  <c:v>408111.78</c:v>
                </c:pt>
                <c:pt idx="12">
                  <c:v>420520.72</c:v>
                </c:pt>
                <c:pt idx="13">
                  <c:v>364332.41</c:v>
                </c:pt>
                <c:pt idx="14">
                  <c:v>311799.31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EA-C649-A04E-D9EAAB6C29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dk1">
                  <a:lumMod val="35000"/>
                  <a:lumOff val="65000"/>
                  <a:alpha val="33000"/>
                </a:schemeClr>
              </a:solidFill>
              <a:round/>
            </a:ln>
            <a:effectLst/>
          </c:spPr>
        </c:dropLines>
        <c:smooth val="0"/>
        <c:axId val="1341982992"/>
        <c:axId val="924643296"/>
      </c:lineChart>
      <c:dateAx>
        <c:axId val="1341982992"/>
        <c:scaling>
          <c:orientation val="minMax"/>
        </c:scaling>
        <c:delete val="0"/>
        <c:axPos val="b"/>
        <c:numFmt formatCode="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924643296"/>
        <c:crosses val="autoZero"/>
        <c:auto val="1"/>
        <c:lblOffset val="100"/>
        <c:baseTimeUnit val="years"/>
      </c:dateAx>
      <c:valAx>
        <c:axId val="924643296"/>
        <c:scaling>
          <c:orientation val="minMax"/>
        </c:scaling>
        <c:delete val="0"/>
        <c:axPos val="l"/>
        <c:numFmt formatCode="#\ ##0\ &quot;kr&quot;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341982992"/>
        <c:crosses val="autoZero"/>
        <c:crossBetween val="between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/>
            </a:gs>
          </a:gsLst>
          <a:lin ang="5400000" scaled="0"/>
        </a:gra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b="0" kern="1200" spc="20" baseline="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 cmpd="sng" algn="ctr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  <a:alpha val="33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/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94AD23-8218-4C55-8BC9-99EB9698F46F}" type="datetimeFigureOut">
              <a:rPr lang="sv-SE" smtClean="0"/>
              <a:t>2026-09-22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1F8259-5666-428F-81D6-33EEF08E923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52993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- Historiskt ses en stadig utveckling</a:t>
            </a:r>
            <a:r>
              <a:rPr lang="sv-SE" sz="1200" dirty="0"/>
              <a:t> </a:t>
            </a:r>
            <a:r>
              <a:rPr lang="sv-SE" dirty="0"/>
              <a:t>av vår</a:t>
            </a:r>
            <a:r>
              <a:rPr lang="sv-SE" sz="1200" dirty="0"/>
              <a:t> kapital </a:t>
            </a:r>
            <a:endParaRPr lang="sv-SE" dirty="0">
              <a:ea typeface="Calibri"/>
              <a:cs typeface="Calibri"/>
            </a:endParaRPr>
          </a:p>
          <a:p>
            <a:r>
              <a:rPr lang="sv-SE" dirty="0"/>
              <a:t>- Lite svängningar beroende på när vissa intäkter kommer in i kontot (före eller efter årsskiftet)</a:t>
            </a:r>
            <a:endParaRPr lang="sv-SE" sz="1200" dirty="0">
              <a:ea typeface="Calibri"/>
              <a:cs typeface="Calibri"/>
            </a:endParaRPr>
          </a:p>
          <a:p>
            <a:r>
              <a:rPr lang="sv-SE" dirty="0"/>
              <a:t>- Ekonomisk stabilitet med buffert v.s. allmännyttigt ideell organisation.</a:t>
            </a:r>
          </a:p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1F8259-5666-428F-81D6-33EEF08E9232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131029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b="0" i="0" u="none" strike="noStrike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Medlemsavgifter: Sen fakturering av en del av medlemsavgifter </a:t>
            </a:r>
            <a:r>
              <a:rPr lang="sv-SE" sz="1200" b="0" i="0" u="none" strike="noStrike" kern="1200" noProof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pga</a:t>
            </a:r>
            <a:r>
              <a:rPr lang="sv-SE" sz="1200" b="0" i="0" u="none" strike="noStrike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administrativ fel, en del av medlemsintäkter inkom under 2026. </a:t>
            </a:r>
            <a:endParaRPr lang="sv-SE" noProof="0" dirty="0">
              <a:effectLst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b="0" i="0" u="none" strike="noStrike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Enkät: 31 deltagande klinik, lite obalans, </a:t>
            </a:r>
            <a:r>
              <a:rPr lang="en-GB" sz="12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intäkterna</a:t>
            </a:r>
            <a:r>
              <a:rPr lang="en-GB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2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borde</a:t>
            </a:r>
            <a:r>
              <a:rPr lang="en-GB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2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täcka</a:t>
            </a:r>
            <a:r>
              <a:rPr lang="en-GB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2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kostnader</a:t>
            </a:r>
            <a:r>
              <a:rPr lang="en-GB" sz="12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.</a:t>
            </a:r>
            <a:r>
              <a:rPr lang="sv-SE" noProof="0" dirty="0">
                <a:effectLst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b="0" i="0" u="none" strike="noStrike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Reseräkning: Största posten är den årliga internat</a:t>
            </a:r>
            <a:r>
              <a:rPr lang="sv-SE" noProof="0" dirty="0">
                <a:effectLst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b="0" i="0" u="none" strike="noStrike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Stipendier: </a:t>
            </a:r>
            <a:r>
              <a:rPr lang="sv-SE" noProof="0" dirty="0">
                <a:effectLst/>
              </a:rPr>
              <a:t>Ingen sökande på post dock stipendiet. Budgetering revideras.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b="0" i="0" u="none" strike="noStrike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Höstmötet avräkning</a:t>
            </a:r>
            <a:r>
              <a:rPr lang="sv-SE" noProof="0" dirty="0">
                <a:effectLst/>
              </a:rPr>
              <a:t>: Vissa fakturor släpar efter varje år från förra årets höstmöte. Det fanns inkomster från 2024, liksom försenade inbetalningar från Höstmöte 2025 vid bokslutet.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b="0" i="0" u="none" strike="noStrike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Ränta: från sparkontot (ej del av kassaboken)</a:t>
            </a:r>
            <a:endParaRPr lang="sv-SE" noProof="0" dirty="0">
              <a:effectLst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b="0" i="0" u="none" strike="noStrike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Övrig/</a:t>
            </a:r>
            <a:r>
              <a:rPr lang="sv-SE" sz="1200" b="0" i="0" u="none" strike="noStrike" kern="1200" noProof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admin</a:t>
            </a:r>
            <a:r>
              <a:rPr lang="sv-SE" sz="1200" b="0" i="0" u="none" strike="noStrike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Deklaration + bank kostnader</a:t>
            </a:r>
            <a:r>
              <a:rPr lang="sv-SE" noProof="0" dirty="0">
                <a:effectLst/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1F8259-5666-428F-81D6-33EEF08E9232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621404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Medlemsavgifter</a:t>
            </a:r>
            <a:r>
              <a:rPr lang="sv-SE" dirty="0"/>
              <a:t>: </a:t>
            </a:r>
            <a:r>
              <a:rPr lang="sv-SE" sz="1200" b="0" i="0" u="none" strike="noStrike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Från och med 2025 står ordinarie medlemmarna själv för SLS medlemskap. SFKF står för pensionärers och studenters medlemskap i SLS.</a:t>
            </a:r>
            <a:r>
              <a:rPr lang="sv-SE" noProof="0" dirty="0">
                <a:effectLst/>
              </a:rPr>
              <a:t> </a:t>
            </a:r>
            <a:endParaRPr lang="sv-SE" noProof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Enkät: Vår största post årligen, vilken borde dock inte belasta styrelsens ekonomi.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Mötes-/reseräkningar: 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Där den största kostnaden är styrelsens årlig internat möte.</a:t>
            </a:r>
            <a:endParaRPr lang="sv-SE" dirty="0"/>
          </a:p>
          <a:p>
            <a:r>
              <a:rPr lang="sv-SE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Stipendier: Resestipendier: 4 * 15 000 kr </a:t>
            </a:r>
            <a:r>
              <a:rPr lang="sv-SE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Postdoc</a:t>
            </a:r>
            <a:r>
              <a:rPr lang="sv-SE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: 75 000 kr Muntlig: 5000 kr Poster: 3000 kr</a:t>
            </a:r>
            <a:endParaRPr lang="sv-S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Höstmötet avräkning: 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 räknar med 0 balans mellan deltagaravgift och kostnader. Intäkter från utställaren täcker mesta delen av våra stipendier.</a:t>
            </a:r>
            <a:endParaRPr lang="sv-SE" dirty="0">
              <a:effectLst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effectLst/>
              </a:rPr>
              <a:t>Online tjänster: Zoom kostar ca 10 000 kr/år, ökar varje år kännbart.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effectLst/>
              </a:rPr>
              <a:t>Book: Intressen dök upp att stödja utgivning av facklitteratur, och vi föreslår att bistå med 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20000 kr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Administrativa kostnader: </a:t>
            </a:r>
            <a:r>
              <a:rPr lang="sv-SE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Deklaration, bankkostnader, fakturerings tjänst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dirty="0">
              <a:effectLst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effectLst/>
              </a:rPr>
              <a:t>///</a:t>
            </a:r>
          </a:p>
          <a:p>
            <a:r>
              <a:rPr lang="sv-SE" dirty="0"/>
              <a:t>Korrektioner efter internatet 260130: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Enkät kostnader: ursprungligen har jag räknat med momsfri kostnaden, nu är det korrigerat med moms.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Internat budget utökad till 45000 kr.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Stipendier räkningsfel korrigerat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Korrektioner hamnade på +/-0, varför slutbalansen är oförändrad -66 500 kr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dirty="0">
              <a:effectLst/>
            </a:endParaRPr>
          </a:p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1F8259-5666-428F-81D6-33EEF08E9232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872172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dirty="0"/>
              <a:t>Är det hållbar för 2026? – </a:t>
            </a:r>
            <a:r>
              <a:rPr lang="sv-SE" b="1" dirty="0">
                <a:solidFill>
                  <a:schemeClr val="accent6"/>
                </a:solidFill>
              </a:rPr>
              <a:t>JA</a:t>
            </a:r>
            <a:r>
              <a:rPr lang="sv-SE" dirty="0"/>
              <a:t>, vi har tillräckligt med buffert. </a:t>
            </a:r>
          </a:p>
          <a:p>
            <a:pPr marL="0" indent="0">
              <a:buNone/>
            </a:pPr>
            <a:r>
              <a:rPr lang="sv-SE" dirty="0"/>
              <a:t>Är det något tillfällighet som gäller bara i år? – </a:t>
            </a:r>
            <a:r>
              <a:rPr lang="sv-SE" b="1" dirty="0">
                <a:solidFill>
                  <a:srgbClr val="C00000"/>
                </a:solidFill>
              </a:rPr>
              <a:t>NEJ </a:t>
            </a:r>
            <a:r>
              <a:rPr lang="sv-SE" dirty="0"/>
              <a:t>enligt min bedömning</a:t>
            </a:r>
          </a:p>
          <a:p>
            <a:pPr marL="0" indent="0">
              <a:buNone/>
            </a:pPr>
            <a:endParaRPr lang="sv-S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Förklaring:</a:t>
            </a:r>
          </a:p>
          <a:p>
            <a:pPr marL="0" indent="0">
              <a:buNone/>
            </a:pPr>
            <a:r>
              <a:rPr lang="sv-SE" dirty="0"/>
              <a:t>…</a:t>
            </a:r>
          </a:p>
          <a:p>
            <a:pPr marL="0" indent="0">
              <a:buNone/>
            </a:pPr>
            <a:endParaRPr lang="sv-S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Hållbart långsiktigt? – </a:t>
            </a:r>
            <a:r>
              <a:rPr lang="sv-SE" b="1" dirty="0">
                <a:solidFill>
                  <a:srgbClr val="FFC000"/>
                </a:solidFill>
              </a:rPr>
              <a:t>Ja</a:t>
            </a:r>
            <a:r>
              <a:rPr lang="sv-SE" dirty="0"/>
              <a:t>, förutsatt att vi korrigerar framöver</a:t>
            </a:r>
          </a:p>
          <a:p>
            <a:pPr marL="0" indent="0">
              <a:buNone/>
            </a:pPr>
            <a:endParaRPr lang="sv-SE" dirty="0"/>
          </a:p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1F8259-5666-428F-81D6-33EEF08E9232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781267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sv-SE" dirty="0"/>
              <a:t>Långsiktiga korrektion kan ske bland annat genom medlemsavgifter</a:t>
            </a:r>
          </a:p>
          <a:p>
            <a:pPr marL="171450" indent="-171450">
              <a:buFontTx/>
              <a:buChar char="-"/>
            </a:pPr>
            <a:r>
              <a:rPr lang="sv-SE" dirty="0"/>
              <a:t>Kortsiktigt genom budgeterad stipendier</a:t>
            </a:r>
          </a:p>
          <a:p>
            <a:pPr marL="171450" indent="-171450">
              <a:buFontTx/>
              <a:buChar char="-"/>
            </a:pPr>
            <a:r>
              <a:rPr lang="sv-SE" dirty="0"/>
              <a:t>Vi har även räknat med den ekonomiska risken kring höstmötet</a:t>
            </a:r>
          </a:p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1F8259-5666-428F-81D6-33EEF08E9232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538653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* Ca 66500 om man inte räknar bort SLS medlemsavgift för studenter och </a:t>
            </a:r>
            <a:r>
              <a:rPr lang="sv-SE" b="0" i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pensinoärer</a:t>
            </a:r>
            <a:r>
              <a:rPr lang="sv-SE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1F8259-5666-428F-81D6-33EEF08E9232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785171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sv-SE" dirty="0"/>
              <a:t>Vi har förenklat medlemskategorier också litet</a:t>
            </a:r>
          </a:p>
          <a:p>
            <a:pPr marL="171450" indent="-171450">
              <a:buFontTx/>
              <a:buChar char="-"/>
            </a:pPr>
            <a:r>
              <a:rPr lang="sv-SE" dirty="0"/>
              <a:t>AT försvinner. BT läkare är legitimerade, varför innefattasinte inte den tidigare rabatterade priset.</a:t>
            </a:r>
          </a:p>
          <a:p>
            <a:pPr marL="171450" indent="-171450">
              <a:buFontTx/>
              <a:buChar char="-"/>
            </a:pPr>
            <a:r>
              <a:rPr lang="sv-SE" dirty="0"/>
              <a:t>Vi har ingen inverkan på nivåer av SLS medlemskapsavgift, vilken tydligen höjs årligen i proportion med inflationen</a:t>
            </a:r>
          </a:p>
          <a:p>
            <a:pPr marL="171450" indent="-171450">
              <a:buFontTx/>
              <a:buChar char="-"/>
            </a:pPr>
            <a:endParaRPr lang="sv-SE" dirty="0"/>
          </a:p>
          <a:p>
            <a:pPr marL="0" indent="0">
              <a:buNone/>
            </a:pPr>
            <a:r>
              <a:rPr lang="en-GB" b="1" dirty="0" err="1"/>
              <a:t>Medlamskategorier</a:t>
            </a:r>
            <a:r>
              <a:rPr lang="en-GB" b="1" dirty="0"/>
              <a:t> och </a:t>
            </a:r>
            <a:r>
              <a:rPr lang="en-GB" b="1" dirty="0" err="1"/>
              <a:t>avgift</a:t>
            </a:r>
            <a:r>
              <a:rPr lang="en-GB" b="1" dirty="0"/>
              <a:t> 2026:</a:t>
            </a:r>
          </a:p>
          <a:p>
            <a:pPr marL="0" indent="0">
              <a:buNone/>
            </a:pPr>
            <a:r>
              <a:rPr lang="en-GB" dirty="0"/>
              <a:t>1. </a:t>
            </a:r>
            <a:r>
              <a:rPr lang="en-GB" dirty="0" err="1"/>
              <a:t>Läkare</a:t>
            </a:r>
            <a:r>
              <a:rPr lang="en-GB" dirty="0"/>
              <a:t>, </a:t>
            </a:r>
            <a:r>
              <a:rPr lang="en-GB" sz="1200" dirty="0" err="1"/>
              <a:t>medlem</a:t>
            </a:r>
            <a:r>
              <a:rPr lang="en-GB" sz="1200" dirty="0"/>
              <a:t> </a:t>
            </a:r>
            <a:r>
              <a:rPr lang="en-GB" sz="1200" dirty="0" err="1"/>
              <a:t>i</a:t>
            </a:r>
            <a:r>
              <a:rPr lang="en-GB" sz="1200" dirty="0"/>
              <a:t> Sv. </a:t>
            </a:r>
            <a:r>
              <a:rPr lang="en-GB" sz="1200" dirty="0" err="1"/>
              <a:t>Läkarförbundet</a:t>
            </a:r>
            <a:r>
              <a:rPr lang="en-GB" sz="1200" dirty="0"/>
              <a:t>: 250 </a:t>
            </a:r>
            <a:r>
              <a:rPr lang="en-GB" sz="1200" dirty="0" err="1"/>
              <a:t>kr</a:t>
            </a:r>
            <a:r>
              <a:rPr lang="en-GB" sz="1200" dirty="0"/>
              <a:t> + 173 </a:t>
            </a:r>
            <a:r>
              <a:rPr lang="en-GB" sz="1200" dirty="0" err="1"/>
              <a:t>kr</a:t>
            </a:r>
            <a:r>
              <a:rPr lang="en-GB" sz="1200" dirty="0"/>
              <a:t>* för </a:t>
            </a:r>
            <a:r>
              <a:rPr lang="en-GB" sz="1200" dirty="0" err="1"/>
              <a:t>medlemskap</a:t>
            </a:r>
            <a:r>
              <a:rPr lang="en-GB" sz="1200" dirty="0"/>
              <a:t> </a:t>
            </a:r>
            <a:r>
              <a:rPr lang="en-GB" sz="1200" dirty="0" err="1"/>
              <a:t>i</a:t>
            </a:r>
            <a:r>
              <a:rPr lang="en-GB" sz="1200" dirty="0"/>
              <a:t> SLS</a:t>
            </a:r>
            <a:br>
              <a:rPr lang="en-GB" sz="1400" dirty="0"/>
            </a:br>
            <a:r>
              <a:rPr lang="en-GB" dirty="0"/>
              <a:t>2. </a:t>
            </a:r>
            <a:r>
              <a:rPr lang="en-GB" dirty="0" err="1"/>
              <a:t>Läkare</a:t>
            </a:r>
            <a:r>
              <a:rPr lang="en-GB" dirty="0"/>
              <a:t>, </a:t>
            </a:r>
            <a:r>
              <a:rPr lang="en-GB" sz="1200" dirty="0" err="1"/>
              <a:t>ej</a:t>
            </a:r>
            <a:r>
              <a:rPr lang="en-GB" sz="1200" dirty="0"/>
              <a:t> </a:t>
            </a:r>
            <a:r>
              <a:rPr lang="en-GB" sz="1200" dirty="0" err="1"/>
              <a:t>medlem</a:t>
            </a:r>
            <a:r>
              <a:rPr lang="en-GB" sz="1200" dirty="0"/>
              <a:t> </a:t>
            </a:r>
            <a:r>
              <a:rPr lang="en-GB" sz="1200" dirty="0" err="1"/>
              <a:t>i</a:t>
            </a:r>
            <a:r>
              <a:rPr lang="en-GB" sz="1200" dirty="0"/>
              <a:t> Sv. </a:t>
            </a:r>
            <a:r>
              <a:rPr lang="en-GB" sz="1200" dirty="0" err="1"/>
              <a:t>Läkarförbundet</a:t>
            </a:r>
            <a:r>
              <a:rPr lang="en-GB" sz="1200" dirty="0"/>
              <a:t>: 250 </a:t>
            </a:r>
            <a:r>
              <a:rPr lang="en-GB" sz="1200" dirty="0" err="1"/>
              <a:t>kr</a:t>
            </a:r>
            <a:r>
              <a:rPr lang="en-GB" sz="1200" dirty="0"/>
              <a:t> + 173 </a:t>
            </a:r>
            <a:r>
              <a:rPr lang="en-GB" sz="1200" dirty="0" err="1"/>
              <a:t>kr</a:t>
            </a:r>
            <a:r>
              <a:rPr lang="en-GB" sz="1200" dirty="0"/>
              <a:t>* för </a:t>
            </a:r>
            <a:r>
              <a:rPr lang="en-GB" sz="1200" dirty="0" err="1"/>
              <a:t>medlemskap</a:t>
            </a:r>
            <a:r>
              <a:rPr lang="en-GB" sz="1200" dirty="0"/>
              <a:t> </a:t>
            </a:r>
            <a:r>
              <a:rPr lang="en-GB" sz="1200" dirty="0" err="1"/>
              <a:t>i</a:t>
            </a:r>
            <a:r>
              <a:rPr lang="en-GB" sz="1200" dirty="0"/>
              <a:t> SLS</a:t>
            </a:r>
            <a:br>
              <a:rPr lang="en-GB" sz="1200" dirty="0"/>
            </a:br>
            <a:r>
              <a:rPr lang="en-GB" dirty="0"/>
              <a:t>3. </a:t>
            </a:r>
            <a:r>
              <a:rPr lang="en-GB" dirty="0" err="1"/>
              <a:t>Pensionerad</a:t>
            </a:r>
            <a:r>
              <a:rPr lang="en-GB" dirty="0"/>
              <a:t> </a:t>
            </a:r>
            <a:r>
              <a:rPr lang="en-GB" dirty="0" err="1"/>
              <a:t>läkare</a:t>
            </a:r>
            <a:r>
              <a:rPr lang="en-GB" dirty="0"/>
              <a:t>, </a:t>
            </a:r>
            <a:r>
              <a:rPr lang="en-GB" sz="1200" dirty="0"/>
              <a:t>0 </a:t>
            </a:r>
            <a:r>
              <a:rPr lang="en-GB" sz="1200" dirty="0" err="1"/>
              <a:t>kr</a:t>
            </a:r>
            <a:br>
              <a:rPr lang="en-GB" dirty="0"/>
            </a:br>
            <a:r>
              <a:rPr lang="en-GB" dirty="0"/>
              <a:t>4. Med. stud/ Med. Kand, </a:t>
            </a:r>
            <a:r>
              <a:rPr lang="en-GB" sz="1200" dirty="0"/>
              <a:t>60 </a:t>
            </a:r>
            <a:r>
              <a:rPr lang="en-GB" sz="1200" dirty="0" err="1"/>
              <a:t>kr</a:t>
            </a:r>
            <a:r>
              <a:rPr lang="en-GB" sz="1200" dirty="0"/>
              <a:t> + 87 </a:t>
            </a:r>
            <a:r>
              <a:rPr lang="en-GB" sz="1200" dirty="0" err="1"/>
              <a:t>kr</a:t>
            </a:r>
            <a:r>
              <a:rPr lang="en-GB" sz="1200" dirty="0"/>
              <a:t> för </a:t>
            </a:r>
            <a:r>
              <a:rPr lang="en-GB" sz="1200" dirty="0" err="1"/>
              <a:t>medlemskap</a:t>
            </a:r>
            <a:r>
              <a:rPr lang="en-GB" sz="1200" dirty="0"/>
              <a:t> </a:t>
            </a:r>
            <a:r>
              <a:rPr lang="en-GB" sz="1200" dirty="0" err="1"/>
              <a:t>i</a:t>
            </a:r>
            <a:r>
              <a:rPr lang="en-GB" sz="1200" dirty="0"/>
              <a:t> SLS</a:t>
            </a:r>
            <a:br>
              <a:rPr lang="en-GB" dirty="0"/>
            </a:br>
            <a:r>
              <a:rPr lang="en-GB" dirty="0"/>
              <a:t>5. </a:t>
            </a:r>
            <a:r>
              <a:rPr lang="en-GB" dirty="0" err="1"/>
              <a:t>Associerad</a:t>
            </a:r>
            <a:r>
              <a:rPr lang="en-GB" dirty="0"/>
              <a:t> </a:t>
            </a:r>
            <a:r>
              <a:rPr lang="en-GB" dirty="0" err="1"/>
              <a:t>medlem</a:t>
            </a:r>
            <a:r>
              <a:rPr lang="en-GB" dirty="0"/>
              <a:t>, </a:t>
            </a:r>
            <a:r>
              <a:rPr lang="en-GB" sz="1200" dirty="0"/>
              <a:t>60 </a:t>
            </a:r>
            <a:r>
              <a:rPr lang="en-GB" sz="1200" dirty="0" err="1"/>
              <a:t>kr</a:t>
            </a:r>
            <a:r>
              <a:rPr lang="en-GB" sz="1200" dirty="0"/>
              <a:t> </a:t>
            </a:r>
          </a:p>
          <a:p>
            <a:pPr marL="0" indent="0">
              <a:buNone/>
            </a:pPr>
            <a:r>
              <a:rPr lang="en-GB" dirty="0"/>
              <a:t>6. </a:t>
            </a:r>
            <a:r>
              <a:rPr lang="en-GB" dirty="0" err="1"/>
              <a:t>Associerad</a:t>
            </a:r>
            <a:r>
              <a:rPr lang="en-GB" dirty="0"/>
              <a:t> </a:t>
            </a:r>
            <a:r>
              <a:rPr lang="en-GB" dirty="0" err="1"/>
              <a:t>medlem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är</a:t>
            </a:r>
            <a:r>
              <a:rPr lang="en-GB" dirty="0"/>
              <a:t> </a:t>
            </a:r>
            <a:r>
              <a:rPr lang="en-GB" dirty="0" err="1"/>
              <a:t>pensionär</a:t>
            </a:r>
            <a:r>
              <a:rPr lang="en-GB" dirty="0"/>
              <a:t>: </a:t>
            </a:r>
            <a:r>
              <a:rPr lang="en-GB" sz="1200" dirty="0"/>
              <a:t>0 </a:t>
            </a:r>
            <a:r>
              <a:rPr lang="en-GB" sz="1200" dirty="0" err="1"/>
              <a:t>kr</a:t>
            </a:r>
            <a:endParaRPr lang="en-GB" sz="1200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GB" sz="1000" dirty="0">
                <a:ea typeface="Calibri"/>
                <a:cs typeface="Calibri"/>
              </a:rPr>
              <a:t>* </a:t>
            </a:r>
            <a:r>
              <a:rPr lang="en-GB" sz="1000" dirty="0" err="1">
                <a:solidFill>
                  <a:srgbClr val="000000"/>
                </a:solidFill>
                <a:latin typeface="+mn-lt"/>
                <a:ea typeface="Calibri"/>
                <a:cs typeface="Calibri"/>
              </a:rPr>
              <a:t>Läkare</a:t>
            </a:r>
            <a:r>
              <a:rPr lang="en-GB" sz="1000" dirty="0">
                <a:solidFill>
                  <a:srgbClr val="000000"/>
                </a:solidFill>
                <a:latin typeface="+mn-lt"/>
                <a:ea typeface="Calibri"/>
                <a:cs typeface="Calibri"/>
              </a:rPr>
              <a:t> </a:t>
            </a:r>
            <a:r>
              <a:rPr lang="en-GB" sz="1000" dirty="0" err="1">
                <a:solidFill>
                  <a:srgbClr val="000000"/>
                </a:solidFill>
                <a:latin typeface="+mn-lt"/>
                <a:ea typeface="Calibri"/>
                <a:cs typeface="Calibri"/>
              </a:rPr>
              <a:t>som</a:t>
            </a:r>
            <a:r>
              <a:rPr lang="en-GB" sz="1000" dirty="0">
                <a:solidFill>
                  <a:srgbClr val="000000"/>
                </a:solidFill>
                <a:latin typeface="+mn-lt"/>
                <a:ea typeface="Calibri"/>
                <a:cs typeface="Calibri"/>
              </a:rPr>
              <a:t> </a:t>
            </a:r>
            <a:r>
              <a:rPr lang="en-GB" sz="1000" dirty="0" err="1">
                <a:solidFill>
                  <a:srgbClr val="000000"/>
                </a:solidFill>
                <a:latin typeface="+mn-lt"/>
                <a:ea typeface="Calibri"/>
                <a:cs typeface="Calibri"/>
              </a:rPr>
              <a:t>är</a:t>
            </a:r>
            <a:r>
              <a:rPr lang="en-GB" sz="1000" dirty="0">
                <a:solidFill>
                  <a:srgbClr val="000000"/>
                </a:solidFill>
                <a:latin typeface="+mn-lt"/>
                <a:ea typeface="Calibri"/>
                <a:cs typeface="Calibri"/>
              </a:rPr>
              <a:t> </a:t>
            </a:r>
            <a:r>
              <a:rPr lang="en-GB" sz="1000" dirty="0" err="1">
                <a:solidFill>
                  <a:srgbClr val="000000"/>
                </a:solidFill>
                <a:latin typeface="+mn-lt"/>
                <a:ea typeface="Calibri"/>
                <a:cs typeface="Calibri"/>
              </a:rPr>
              <a:t>medlem</a:t>
            </a:r>
            <a:r>
              <a:rPr lang="en-GB" sz="1000" dirty="0">
                <a:solidFill>
                  <a:srgbClr val="000000"/>
                </a:solidFill>
                <a:latin typeface="+mn-lt"/>
                <a:ea typeface="Calibri"/>
                <a:cs typeface="Calibri"/>
              </a:rPr>
              <a:t> </a:t>
            </a:r>
            <a:r>
              <a:rPr lang="en-GB" sz="1000" dirty="0" err="1">
                <a:solidFill>
                  <a:srgbClr val="000000"/>
                </a:solidFill>
                <a:latin typeface="+mn-lt"/>
                <a:ea typeface="Calibri"/>
                <a:cs typeface="Calibri"/>
              </a:rPr>
              <a:t>i</a:t>
            </a:r>
            <a:r>
              <a:rPr lang="en-GB" sz="1000" dirty="0">
                <a:solidFill>
                  <a:srgbClr val="000000"/>
                </a:solidFill>
                <a:latin typeface="+mn-lt"/>
                <a:ea typeface="Calibri"/>
                <a:cs typeface="Calibri"/>
              </a:rPr>
              <a:t> </a:t>
            </a:r>
            <a:r>
              <a:rPr lang="en-GB" sz="1000" dirty="0" err="1">
                <a:solidFill>
                  <a:srgbClr val="000000"/>
                </a:solidFill>
                <a:latin typeface="+mn-lt"/>
                <a:ea typeface="Calibri"/>
                <a:cs typeface="Calibri"/>
              </a:rPr>
              <a:t>annan</a:t>
            </a:r>
            <a:r>
              <a:rPr lang="en-GB" sz="1000" dirty="0">
                <a:solidFill>
                  <a:srgbClr val="000000"/>
                </a:solidFill>
                <a:latin typeface="+mn-lt"/>
                <a:ea typeface="Calibri"/>
                <a:cs typeface="Calibri"/>
              </a:rPr>
              <a:t> </a:t>
            </a:r>
            <a:r>
              <a:rPr lang="en-GB" sz="1000" dirty="0" err="1">
                <a:solidFill>
                  <a:srgbClr val="000000"/>
                </a:solidFill>
                <a:latin typeface="+mn-lt"/>
                <a:ea typeface="Calibri"/>
                <a:cs typeface="Calibri"/>
              </a:rPr>
              <a:t>medlemsförening</a:t>
            </a:r>
            <a:r>
              <a:rPr lang="en-GB" sz="1000" dirty="0">
                <a:solidFill>
                  <a:srgbClr val="000000"/>
                </a:solidFill>
                <a:latin typeface="+mn-lt"/>
                <a:ea typeface="Calibri"/>
                <a:cs typeface="Calibri"/>
              </a:rPr>
              <a:t>, </a:t>
            </a:r>
            <a:br>
              <a:rPr lang="en-US" dirty="0"/>
            </a:br>
            <a:r>
              <a:rPr lang="en-GB" sz="1000" dirty="0" err="1">
                <a:solidFill>
                  <a:srgbClr val="000000"/>
                </a:solidFill>
                <a:latin typeface="+mn-lt"/>
                <a:ea typeface="Calibri"/>
                <a:cs typeface="Calibri"/>
              </a:rPr>
              <a:t>pensionerad</a:t>
            </a:r>
            <a:r>
              <a:rPr lang="en-GB" sz="1000" dirty="0">
                <a:solidFill>
                  <a:srgbClr val="000000"/>
                </a:solidFill>
                <a:latin typeface="+mn-lt"/>
                <a:ea typeface="Calibri"/>
                <a:cs typeface="Calibri"/>
              </a:rPr>
              <a:t> </a:t>
            </a:r>
            <a:r>
              <a:rPr lang="en-GB" sz="1000" dirty="0" err="1">
                <a:solidFill>
                  <a:srgbClr val="000000"/>
                </a:solidFill>
                <a:latin typeface="+mn-lt"/>
                <a:ea typeface="Calibri"/>
                <a:cs typeface="Calibri"/>
              </a:rPr>
              <a:t>läkare</a:t>
            </a:r>
            <a:r>
              <a:rPr lang="en-GB" sz="1000" dirty="0">
                <a:solidFill>
                  <a:srgbClr val="000000"/>
                </a:solidFill>
                <a:latin typeface="+mn-lt"/>
                <a:ea typeface="Calibri"/>
                <a:cs typeface="Calibri"/>
              </a:rPr>
              <a:t> och AT-</a:t>
            </a:r>
            <a:r>
              <a:rPr lang="en-GB" sz="1000" dirty="0" err="1">
                <a:solidFill>
                  <a:srgbClr val="000000"/>
                </a:solidFill>
                <a:latin typeface="+mn-lt"/>
                <a:ea typeface="Calibri"/>
                <a:cs typeface="Calibri"/>
              </a:rPr>
              <a:t>läkare</a:t>
            </a:r>
            <a:r>
              <a:rPr lang="en-GB" sz="1000" dirty="0">
                <a:solidFill>
                  <a:srgbClr val="000000"/>
                </a:solidFill>
                <a:latin typeface="+mn-lt"/>
                <a:ea typeface="Calibri"/>
                <a:cs typeface="Calibri"/>
              </a:rPr>
              <a:t>: 87 </a:t>
            </a:r>
            <a:r>
              <a:rPr lang="en-GB" sz="1000" dirty="0" err="1">
                <a:solidFill>
                  <a:srgbClr val="000000"/>
                </a:solidFill>
                <a:latin typeface="+mn-lt"/>
                <a:ea typeface="Calibri"/>
                <a:cs typeface="Calibri"/>
              </a:rPr>
              <a:t>kr</a:t>
            </a:r>
            <a:endParaRPr lang="en-GB" sz="1000" dirty="0">
              <a:solidFill>
                <a:srgbClr val="000000"/>
              </a:solidFill>
              <a:latin typeface="+mn-lt"/>
              <a:ea typeface="Calibri"/>
              <a:cs typeface="Calibri"/>
            </a:endParaRPr>
          </a:p>
          <a:p>
            <a:pPr marL="171450" indent="-171450">
              <a:buFontTx/>
              <a:buChar char="-"/>
            </a:pP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1F8259-5666-428F-81D6-33EEF08E9232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986485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… och vi hoppas verkligen att vi kan dela ut </a:t>
            </a:r>
            <a:r>
              <a:rPr lang="sv-SE" dirty="0" err="1"/>
              <a:t>postdoc</a:t>
            </a:r>
            <a:r>
              <a:rPr lang="sv-SE" dirty="0"/>
              <a:t> stipendiet i år!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1F8259-5666-428F-81D6-33EEF08E9232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30419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B7C8B3E-0A87-FA44-A915-C3449BAE32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F88221C5-BA51-D141-8F0C-6457B565B7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09D7C57-BE47-BE41-9E00-01F003967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7E17B-9FC4-2846-8FA5-55C9C6ACBF71}" type="datetimeFigureOut">
              <a:rPr lang="sv-SE" smtClean="0"/>
              <a:t>2026-09-22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0BB6B2C-BF9B-104C-AC2F-2F1D18469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9029C4B-7646-1943-9BF5-3FCD15264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D35FB-B679-DD4A-BED8-57123C4314F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10742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5F5780C-5828-4540-B3EA-7AF5738FC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3F28D71-50BE-EE4A-B174-2690994E38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FDDD393-91E1-624C-ADED-205A32568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7E17B-9FC4-2846-8FA5-55C9C6ACBF71}" type="datetimeFigureOut">
              <a:rPr lang="sv-SE" smtClean="0"/>
              <a:t>2026-09-22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6AEB8E6-17B1-5C44-AEB4-47883ECD1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2F78853-A584-F240-A290-648539957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D35FB-B679-DD4A-BED8-57123C4314F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5074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014EC37-3687-2240-A4BE-66B00860C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0C21940-F933-1C4F-B31A-C526D41DCD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D2DDE15-9218-3B4F-877D-55DD93141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7E17B-9FC4-2846-8FA5-55C9C6ACBF71}" type="datetimeFigureOut">
              <a:rPr lang="sv-SE" smtClean="0"/>
              <a:t>2026-09-22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672A14F-FE00-BF4B-B90C-041BD0465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8CE506C-E18F-B24C-84AA-033A50001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D35FB-B679-DD4A-BED8-57123C4314F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90142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0DFBED7-593C-584B-AB57-1382FC15F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8502F29-B992-3942-A7DD-B7D77906A0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5C5817D-ADB6-484D-BDFC-0F09E01C56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AFA78376-6E21-AB49-BBB5-BC12C28D2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7E17B-9FC4-2846-8FA5-55C9C6ACBF71}" type="datetimeFigureOut">
              <a:rPr lang="sv-SE" smtClean="0"/>
              <a:t>2026-09-22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45BA3D2-9977-9149-9B68-CDF13E470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5A415FD-457E-FD4E-AD3C-641C7F007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D35FB-B679-DD4A-BED8-57123C4314F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35394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9780C3A-47FD-9E4A-BB69-4613DCD1D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304B76A-6ECE-E343-BF63-217EF4B331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4241E79-82B1-6840-A29A-24D6CDD5EF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681CBA46-8C9D-6B44-BBFE-D59BDEEAD3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CA04DE23-16BD-9148-998F-A03A237580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DFAC24A4-A9C5-5D46-A4C0-2AA1B6B54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7E17B-9FC4-2846-8FA5-55C9C6ACBF71}" type="datetimeFigureOut">
              <a:rPr lang="sv-SE" smtClean="0"/>
              <a:t>2026-09-22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AA20B289-1750-FA4F-8B27-AB307A879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83B82A29-7771-274A-9AD5-918DD74FD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D35FB-B679-DD4A-BED8-57123C4314F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05094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2C8F5BF-6B89-BD42-B8A9-7D15442E3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1EE58A62-8869-C94C-A799-2FE021594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7E17B-9FC4-2846-8FA5-55C9C6ACBF71}" type="datetimeFigureOut">
              <a:rPr lang="sv-SE" smtClean="0"/>
              <a:t>2026-09-22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9756A354-D0BC-CD47-84DA-052EF9940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3AE78C5C-9421-7648-80CC-E0F2C13B7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D35FB-B679-DD4A-BED8-57123C4314F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04277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84A531D2-66F3-4842-913C-190821C88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7E17B-9FC4-2846-8FA5-55C9C6ACBF71}" type="datetimeFigureOut">
              <a:rPr lang="sv-SE" smtClean="0"/>
              <a:t>2026-09-22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550FF46A-2CCA-D540-B9D3-CCB345C96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B9BA2AE-504E-4E4D-8551-99C9E82CE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D35FB-B679-DD4A-BED8-57123C4314F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05446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63509DF-598A-9649-931B-653BBDBCA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BD56EEC-D8BF-A046-B4DA-E45DF9EB12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757C1D8-37D6-E94E-B73A-4681B2809E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80BDBDE-21CD-9944-B8C8-D3FE4B75A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7E17B-9FC4-2846-8FA5-55C9C6ACBF71}" type="datetimeFigureOut">
              <a:rPr lang="sv-SE" smtClean="0"/>
              <a:t>2026-09-22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909E658-82F6-3A40-B127-DF8BC6048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04E39E8-EF92-EF4D-89B0-EDE5F75B7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D35FB-B679-DD4A-BED8-57123C4314F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37296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C42E84C-8CB0-0446-A7DB-1644E5101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B7243BBC-3157-0F46-902C-604C4237D7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EF65AB1-6719-A64F-887C-8E6B5F06B0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7E2923F-C079-9142-BFAE-E4101F054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7E17B-9FC4-2846-8FA5-55C9C6ACBF71}" type="datetimeFigureOut">
              <a:rPr lang="sv-SE" smtClean="0"/>
              <a:t>2026-09-22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6C63AC8-3E53-8A4F-A788-B2BC14A24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1442294-9178-F44B-B59B-AEC726C7F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D35FB-B679-DD4A-BED8-57123C4314F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11448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049AB96-5728-CE44-99E5-F3C65816B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02B23233-8BBF-E741-85CE-789E21DBB4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5579A29-69A4-8545-B0E6-B272A8895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7E17B-9FC4-2846-8FA5-55C9C6ACBF71}" type="datetimeFigureOut">
              <a:rPr lang="sv-SE" smtClean="0"/>
              <a:t>2026-09-22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B4D35E7-59E5-F746-B665-B29F8C9D7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B92EBD0-987E-A04B-B149-D813DEA2B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D35FB-B679-DD4A-BED8-57123C4314F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7063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B67D52C2-99EE-B242-A839-1B725E38E4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A8785440-4097-D04B-A1E3-CC9D5C9C2C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BB7E7E1-1DCB-5242-BD7F-788678316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7E17B-9FC4-2846-8FA5-55C9C6ACBF71}" type="datetimeFigureOut">
              <a:rPr lang="sv-SE" smtClean="0"/>
              <a:t>2026-09-22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2F8B022-B12B-C74A-BD92-CCF85E499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41BC84A-6B31-EC41-B286-8FBD287DD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D35FB-B679-DD4A-BED8-57123C4314F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61407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3F346BD-AA8C-854F-8D58-6A2EF1D11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889559C-9D8D-DE48-B4AC-7DBD402133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C56193D-5B82-704E-8F3B-14ABA83E12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17E17B-9FC4-2846-8FA5-55C9C6ACBF71}" type="datetimeFigureOut">
              <a:rPr lang="sv-SE" smtClean="0"/>
              <a:t>2026-09-22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2C60F33-A349-5447-A4E9-8B6E15EA45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97679AA-0FB7-2A47-824A-A1B27D5700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FD35FB-B679-DD4A-BED8-57123C4314F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17651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D8BC6E67-EA10-8044-99F1-2185CF64BA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90529" y="4269219"/>
            <a:ext cx="3935985" cy="852715"/>
          </a:xfrm>
        </p:spPr>
        <p:txBody>
          <a:bodyPr anchor="b">
            <a:normAutofit/>
          </a:bodyPr>
          <a:lstStyle/>
          <a:p>
            <a:pPr algn="r"/>
            <a:r>
              <a:rPr lang="sv-SE" sz="4400" b="1" dirty="0"/>
              <a:t>Årsmöte 2026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E5DE4DE2-E0F3-F643-B246-7C21945C6FC0}"/>
              </a:ext>
            </a:extLst>
          </p:cNvPr>
          <p:cNvPicPr/>
          <p:nvPr/>
        </p:nvPicPr>
        <p:blipFill>
          <a:blip r:embed="rId2"/>
          <a:srcRect/>
          <a:stretch/>
        </p:blipFill>
        <p:spPr bwMode="auto">
          <a:xfrm>
            <a:off x="340470" y="1939572"/>
            <a:ext cx="4141760" cy="3893254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  <a:noFill/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6253F8DE-F545-10C5-06A9-F600C933C8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63885" y="187983"/>
            <a:ext cx="6662629" cy="3893254"/>
          </a:xfrm>
        </p:spPr>
        <p:txBody>
          <a:bodyPr>
            <a:normAutofit/>
          </a:bodyPr>
          <a:lstStyle/>
          <a:p>
            <a:pPr algn="r"/>
            <a:r>
              <a:rPr lang="sv-SE" sz="4800" dirty="0">
                <a:latin typeface="+mn-lt"/>
              </a:rPr>
              <a:t>Årsberättelse 2025 och budgetförslag 2026</a:t>
            </a:r>
            <a:br>
              <a:rPr lang="sv-SE" sz="4800" dirty="0">
                <a:latin typeface="+mn-lt"/>
              </a:rPr>
            </a:br>
            <a:r>
              <a:rPr lang="sv-SE" sz="4800" dirty="0">
                <a:latin typeface="+mn-lt"/>
              </a:rPr>
              <a:t>från skattmästaren i</a:t>
            </a:r>
            <a:br>
              <a:rPr lang="sv-SE" sz="4800" dirty="0">
                <a:latin typeface="+mn-lt"/>
              </a:rPr>
            </a:br>
            <a:r>
              <a:rPr lang="sv-SE" sz="4800" dirty="0">
                <a:latin typeface="+mn-lt"/>
              </a:rPr>
              <a:t> Svensk förening för</a:t>
            </a:r>
            <a:br>
              <a:rPr lang="sv-SE" sz="4800" dirty="0">
                <a:latin typeface="+mn-lt"/>
              </a:rPr>
            </a:br>
            <a:r>
              <a:rPr lang="sv-SE" sz="4800" dirty="0">
                <a:latin typeface="+mn-lt"/>
              </a:rPr>
              <a:t> klinisk fysiologi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151155-5ECE-1080-57EF-CA2C4201EDD0}"/>
              </a:ext>
            </a:extLst>
          </p:cNvPr>
          <p:cNvSpPr txBox="1"/>
          <p:nvPr/>
        </p:nvSpPr>
        <p:spPr>
          <a:xfrm>
            <a:off x="9013943" y="5463759"/>
            <a:ext cx="26125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v-SE" sz="2800" dirty="0"/>
              <a:t>Marcell Zsbán</a:t>
            </a:r>
          </a:p>
        </p:txBody>
      </p:sp>
    </p:spTree>
    <p:extLst>
      <p:ext uri="{BB962C8B-B14F-4D97-AF65-F5344CB8AC3E}">
        <p14:creationId xmlns:p14="http://schemas.microsoft.com/office/powerpoint/2010/main" val="3688525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Ekonomisk</a:t>
            </a:r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situation 2025-12-31</a:t>
            </a:r>
            <a:endParaRPr lang="en-US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textruta 4"/>
          <p:cNvSpPr txBox="1"/>
          <p:nvPr/>
        </p:nvSpPr>
        <p:spPr>
          <a:xfrm>
            <a:off x="975157" y="1075955"/>
            <a:ext cx="10175630" cy="7679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3028013E-95D9-4751-5085-F0A54D08A60F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235076855"/>
              </p:ext>
            </p:extLst>
          </p:nvPr>
        </p:nvGraphicFramePr>
        <p:xfrm>
          <a:off x="838200" y="1965358"/>
          <a:ext cx="3946894" cy="3810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4697">
                  <a:extLst>
                    <a:ext uri="{9D8B030D-6E8A-4147-A177-3AD203B41FA5}">
                      <a16:colId xmlns:a16="http://schemas.microsoft.com/office/drawing/2014/main" val="920779126"/>
                    </a:ext>
                  </a:extLst>
                </a:gridCol>
                <a:gridCol w="1124576">
                  <a:extLst>
                    <a:ext uri="{9D8B030D-6E8A-4147-A177-3AD203B41FA5}">
                      <a16:colId xmlns:a16="http://schemas.microsoft.com/office/drawing/2014/main" val="1487684557"/>
                    </a:ext>
                  </a:extLst>
                </a:gridCol>
                <a:gridCol w="1124576">
                  <a:extLst>
                    <a:ext uri="{9D8B030D-6E8A-4147-A177-3AD203B41FA5}">
                      <a16:colId xmlns:a16="http://schemas.microsoft.com/office/drawing/2014/main" val="3252770032"/>
                    </a:ext>
                  </a:extLst>
                </a:gridCol>
                <a:gridCol w="1133045">
                  <a:extLst>
                    <a:ext uri="{9D8B030D-6E8A-4147-A177-3AD203B41FA5}">
                      <a16:colId xmlns:a16="http://schemas.microsoft.com/office/drawing/2014/main" val="3485384385"/>
                    </a:ext>
                  </a:extLst>
                </a:gridCol>
              </a:tblGrid>
              <a:tr h="311077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År</a:t>
                      </a:r>
                      <a:endParaRPr lang="en-GB" sz="18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>
                          <a:solidFill>
                            <a:schemeClr val="bg1"/>
                          </a:solidFill>
                          <a:effectLst/>
                        </a:rPr>
                        <a:t>Affärsgiro</a:t>
                      </a:r>
                      <a:endParaRPr lang="en-GB" sz="18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>
                          <a:solidFill>
                            <a:schemeClr val="bg1"/>
                          </a:solidFill>
                          <a:effectLst/>
                        </a:rPr>
                        <a:t>Sparkonto</a:t>
                      </a:r>
                      <a:endParaRPr lang="en-GB" sz="18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Total</a:t>
                      </a:r>
                      <a:endParaRPr lang="en-GB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45713841"/>
                  </a:ext>
                </a:extLst>
              </a:tr>
              <a:tr h="284400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SE" sz="18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2025</a:t>
                      </a:r>
                      <a:endParaRPr lang="en-SE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800" b="1" u="none" strike="noStrike">
                          <a:solidFill>
                            <a:srgbClr val="000000"/>
                          </a:solidFill>
                          <a:effectLst/>
                        </a:rPr>
                        <a:t>168 042 kr</a:t>
                      </a:r>
                      <a:endParaRPr lang="en-GB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800" b="1" u="none" strike="noStrike">
                          <a:solidFill>
                            <a:srgbClr val="000000"/>
                          </a:solidFill>
                          <a:effectLst/>
                        </a:rPr>
                        <a:t>498 823 kr</a:t>
                      </a:r>
                      <a:endParaRPr lang="en-GB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8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666 865 </a:t>
                      </a:r>
                      <a:r>
                        <a:rPr lang="en-GB" sz="1800" b="1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kr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11474374"/>
                  </a:ext>
                </a:extLst>
              </a:tr>
              <a:tr h="284400">
                <a:tc>
                  <a:txBody>
                    <a:bodyPr/>
                    <a:lstStyle/>
                    <a:p>
                      <a:pPr algn="r" fontAlgn="b"/>
                      <a:r>
                        <a:rPr lang="en-SE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2024</a:t>
                      </a:r>
                      <a:endParaRPr lang="en-S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367 638 </a:t>
                      </a:r>
                      <a:r>
                        <a:rPr lang="en-GB" sz="18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kr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347 380 </a:t>
                      </a:r>
                      <a:r>
                        <a:rPr lang="en-GB" sz="18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kr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715 018 </a:t>
                      </a:r>
                      <a:r>
                        <a:rPr lang="en-GB" sz="18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kr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87333467"/>
                  </a:ext>
                </a:extLst>
              </a:tr>
              <a:tr h="284400">
                <a:tc>
                  <a:txBody>
                    <a:bodyPr/>
                    <a:lstStyle/>
                    <a:p>
                      <a:pPr algn="r" fontAlgn="b"/>
                      <a:r>
                        <a:rPr lang="en-SE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2023</a:t>
                      </a:r>
                      <a:endParaRPr lang="en-S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294 516 kr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341 078 kr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635 594 </a:t>
                      </a:r>
                      <a:r>
                        <a:rPr lang="en-GB" sz="18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kr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22247227"/>
                  </a:ext>
                </a:extLst>
              </a:tr>
              <a:tr h="284400">
                <a:tc>
                  <a:txBody>
                    <a:bodyPr/>
                    <a:lstStyle/>
                    <a:p>
                      <a:pPr algn="r" fontAlgn="b"/>
                      <a:r>
                        <a:rPr lang="en-SE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2022</a:t>
                      </a:r>
                      <a:endParaRPr lang="en-S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266 466 kr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335 097 </a:t>
                      </a:r>
                      <a:r>
                        <a:rPr lang="en-GB" sz="18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kr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8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601 563 </a:t>
                      </a:r>
                      <a:r>
                        <a:rPr lang="en-GB" sz="18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kr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452392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r" fontAlgn="b"/>
                      <a:r>
                        <a:rPr lang="en-SE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2021</a:t>
                      </a:r>
                      <a:endParaRPr lang="en-S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S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S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503 858 </a:t>
                      </a:r>
                      <a:r>
                        <a:rPr lang="en-GB" sz="16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kr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1758910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r" fontAlgn="b"/>
                      <a:r>
                        <a:rPr lang="en-SE" sz="1600" b="0" u="none" strike="noStrike">
                          <a:solidFill>
                            <a:srgbClr val="000000"/>
                          </a:solidFill>
                          <a:effectLst/>
                        </a:rPr>
                        <a:t>2020</a:t>
                      </a:r>
                      <a:endParaRPr lang="en-S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S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S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6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621 706 </a:t>
                      </a:r>
                      <a:r>
                        <a:rPr lang="en-GB" sz="16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kr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20374140"/>
                  </a:ext>
                </a:extLst>
              </a:tr>
              <a:tr h="223200">
                <a:tc>
                  <a:txBody>
                    <a:bodyPr/>
                    <a:lstStyle/>
                    <a:p>
                      <a:pPr algn="r" fontAlgn="b"/>
                      <a:r>
                        <a:rPr lang="en-SE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2019</a:t>
                      </a:r>
                      <a:endParaRPr lang="en-S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574 753 </a:t>
                      </a:r>
                      <a:r>
                        <a:rPr lang="en-GB" sz="14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kr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41706256"/>
                  </a:ext>
                </a:extLst>
              </a:tr>
              <a:tr h="223200">
                <a:tc>
                  <a:txBody>
                    <a:bodyPr/>
                    <a:lstStyle/>
                    <a:p>
                      <a:pPr algn="r" fontAlgn="b"/>
                      <a:r>
                        <a:rPr lang="en-SE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2018</a:t>
                      </a:r>
                      <a:endParaRPr lang="en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S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S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573 550 </a:t>
                      </a:r>
                      <a:r>
                        <a:rPr lang="en-GB" sz="14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kr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37749872"/>
                  </a:ext>
                </a:extLst>
              </a:tr>
              <a:tr h="223200">
                <a:tc>
                  <a:txBody>
                    <a:bodyPr/>
                    <a:lstStyle/>
                    <a:p>
                      <a:pPr algn="r" fontAlgn="b"/>
                      <a:r>
                        <a:rPr lang="en-SE" sz="1400" b="0" u="none" strike="noStrike">
                          <a:solidFill>
                            <a:srgbClr val="000000"/>
                          </a:solidFill>
                          <a:effectLst/>
                        </a:rPr>
                        <a:t>2017</a:t>
                      </a:r>
                      <a:endParaRPr lang="en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S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S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494 855 </a:t>
                      </a:r>
                      <a:r>
                        <a:rPr lang="en-GB" sz="14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kr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34585837"/>
                  </a:ext>
                </a:extLst>
              </a:tr>
              <a:tr h="223200">
                <a:tc>
                  <a:txBody>
                    <a:bodyPr/>
                    <a:lstStyle/>
                    <a:p>
                      <a:pPr algn="r" fontAlgn="b"/>
                      <a:r>
                        <a:rPr lang="en-SE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2016</a:t>
                      </a:r>
                      <a:endParaRPr lang="en-S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S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S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465 046 </a:t>
                      </a:r>
                      <a:r>
                        <a:rPr lang="en-GB" sz="14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kr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40264902"/>
                  </a:ext>
                </a:extLst>
              </a:tr>
              <a:tr h="190800">
                <a:tc>
                  <a:txBody>
                    <a:bodyPr/>
                    <a:lstStyle/>
                    <a:p>
                      <a:pPr algn="r" fontAlgn="b"/>
                      <a:r>
                        <a:rPr lang="en-SE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2015</a:t>
                      </a:r>
                      <a:endParaRPr lang="en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463 988 </a:t>
                      </a:r>
                      <a:r>
                        <a:rPr lang="en-GB" sz="12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kr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00951911"/>
                  </a:ext>
                </a:extLst>
              </a:tr>
              <a:tr h="190800">
                <a:tc>
                  <a:txBody>
                    <a:bodyPr/>
                    <a:lstStyle/>
                    <a:p>
                      <a:pPr algn="r" fontAlgn="b"/>
                      <a:r>
                        <a:rPr lang="en-SE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2014</a:t>
                      </a:r>
                      <a:endParaRPr lang="en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408 112 </a:t>
                      </a:r>
                      <a:r>
                        <a:rPr lang="en-GB" sz="12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kr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86390447"/>
                  </a:ext>
                </a:extLst>
              </a:tr>
              <a:tr h="190800">
                <a:tc>
                  <a:txBody>
                    <a:bodyPr/>
                    <a:lstStyle/>
                    <a:p>
                      <a:pPr algn="r" fontAlgn="b"/>
                      <a:r>
                        <a:rPr lang="en-SE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2013</a:t>
                      </a:r>
                      <a:endParaRPr lang="en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420 521 </a:t>
                      </a:r>
                      <a:r>
                        <a:rPr lang="en-GB" sz="12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kr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35936256"/>
                  </a:ext>
                </a:extLst>
              </a:tr>
              <a:tr h="190800">
                <a:tc>
                  <a:txBody>
                    <a:bodyPr/>
                    <a:lstStyle/>
                    <a:p>
                      <a:pPr algn="r" fontAlgn="b"/>
                      <a:r>
                        <a:rPr lang="en-SE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2012</a:t>
                      </a:r>
                      <a:endParaRPr lang="en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364 332 </a:t>
                      </a:r>
                      <a:r>
                        <a:rPr lang="en-GB" sz="12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kr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92053930"/>
                  </a:ext>
                </a:extLst>
              </a:tr>
              <a:tr h="190800">
                <a:tc>
                  <a:txBody>
                    <a:bodyPr/>
                    <a:lstStyle/>
                    <a:p>
                      <a:pPr algn="r" fontAlgn="b"/>
                      <a:r>
                        <a:rPr lang="en-SE" sz="1200" b="0" u="none" strike="noStrike">
                          <a:solidFill>
                            <a:srgbClr val="000000"/>
                          </a:solidFill>
                          <a:effectLst/>
                        </a:rPr>
                        <a:t>2011</a:t>
                      </a:r>
                      <a:endParaRPr lang="en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SE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SE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311 799 </a:t>
                      </a:r>
                      <a:r>
                        <a:rPr lang="en-GB" sz="1200" b="0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kr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58075583"/>
                  </a:ext>
                </a:extLst>
              </a:tr>
            </a:tbl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81A55B80-6FB6-3087-1AA9-DF4AB26B90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6847516"/>
              </p:ext>
            </p:extLst>
          </p:nvPr>
        </p:nvGraphicFramePr>
        <p:xfrm>
          <a:off x="5238206" y="1796219"/>
          <a:ext cx="6283234" cy="41604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45911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064A15C6-301C-5EED-BF16-680E69239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5" y="347651"/>
            <a:ext cx="10515600" cy="1133499"/>
          </a:xfrm>
        </p:spPr>
        <p:txBody>
          <a:bodyPr>
            <a:normAutofit/>
          </a:bodyPr>
          <a:lstStyle/>
          <a:p>
            <a:pPr algn="ctr"/>
            <a:r>
              <a:rPr lang="sv-SE" sz="5200" b="1" dirty="0"/>
              <a:t>Utfall 2025: </a:t>
            </a:r>
            <a:r>
              <a:rPr lang="sv-SE" sz="5200" b="1" dirty="0">
                <a:solidFill>
                  <a:srgbClr val="C00000"/>
                </a:solidFill>
              </a:rPr>
              <a:t>- 48 152 </a:t>
            </a:r>
            <a:r>
              <a:rPr lang="sv-SE" sz="5200" b="1" dirty="0"/>
              <a:t>kr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F4A391C7-B1F9-C29E-127F-6F85696840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864938"/>
              </p:ext>
            </p:extLst>
          </p:nvPr>
        </p:nvGraphicFramePr>
        <p:xfrm>
          <a:off x="1252628" y="1828800"/>
          <a:ext cx="9686745" cy="4352547"/>
        </p:xfrm>
        <a:graphic>
          <a:graphicData uri="http://schemas.openxmlformats.org/drawingml/2006/table">
            <a:tbl>
              <a:tblPr firstRow="1" bandRow="1"/>
              <a:tblGrid>
                <a:gridCol w="2316021">
                  <a:extLst>
                    <a:ext uri="{9D8B030D-6E8A-4147-A177-3AD203B41FA5}">
                      <a16:colId xmlns:a16="http://schemas.microsoft.com/office/drawing/2014/main" val="2703626061"/>
                    </a:ext>
                  </a:extLst>
                </a:gridCol>
                <a:gridCol w="1515269">
                  <a:extLst>
                    <a:ext uri="{9D8B030D-6E8A-4147-A177-3AD203B41FA5}">
                      <a16:colId xmlns:a16="http://schemas.microsoft.com/office/drawing/2014/main" val="111264533"/>
                    </a:ext>
                  </a:extLst>
                </a:gridCol>
                <a:gridCol w="1515269">
                  <a:extLst>
                    <a:ext uri="{9D8B030D-6E8A-4147-A177-3AD203B41FA5}">
                      <a16:colId xmlns:a16="http://schemas.microsoft.com/office/drawing/2014/main" val="1739449216"/>
                    </a:ext>
                  </a:extLst>
                </a:gridCol>
                <a:gridCol w="1515269">
                  <a:extLst>
                    <a:ext uri="{9D8B030D-6E8A-4147-A177-3AD203B41FA5}">
                      <a16:colId xmlns:a16="http://schemas.microsoft.com/office/drawing/2014/main" val="993300758"/>
                    </a:ext>
                  </a:extLst>
                </a:gridCol>
                <a:gridCol w="1556032">
                  <a:extLst>
                    <a:ext uri="{9D8B030D-6E8A-4147-A177-3AD203B41FA5}">
                      <a16:colId xmlns:a16="http://schemas.microsoft.com/office/drawing/2014/main" val="1861481494"/>
                    </a:ext>
                  </a:extLst>
                </a:gridCol>
                <a:gridCol w="1268885">
                  <a:extLst>
                    <a:ext uri="{9D8B030D-6E8A-4147-A177-3AD203B41FA5}">
                      <a16:colId xmlns:a16="http://schemas.microsoft.com/office/drawing/2014/main" val="4107909898"/>
                    </a:ext>
                  </a:extLst>
                </a:gridCol>
              </a:tblGrid>
              <a:tr h="45481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SE" sz="2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2025</a:t>
                      </a:r>
                    </a:p>
                  </a:txBody>
                  <a:tcPr marL="12346" marR="12346" marT="123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Intäkt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46" marR="12346" marT="123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Utgift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46" marR="12346" marT="123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Utfall</a:t>
                      </a:r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2025</a:t>
                      </a:r>
                    </a:p>
                  </a:txBody>
                  <a:tcPr marL="12346" marR="12346" marT="123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Budgeterad</a:t>
                      </a:r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2025</a:t>
                      </a:r>
                    </a:p>
                  </a:txBody>
                  <a:tcPr marL="12346" marR="12346" marT="12346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600" b="1" i="0" u="none" strike="noStrike" dirty="0" err="1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Utfall</a:t>
                      </a:r>
                      <a:r>
                        <a:rPr lang="en-GB" sz="1600" b="1" i="0" u="none" strike="noStrike" dirty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 2024</a:t>
                      </a:r>
                    </a:p>
                  </a:txBody>
                  <a:tcPr marL="12346" marR="12346" marT="1234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9138512"/>
                  </a:ext>
                </a:extLst>
              </a:tr>
              <a:tr h="29678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Medlemsavgifter</a:t>
                      </a:r>
                    </a:p>
                  </a:txBody>
                  <a:tcPr marL="12346" marR="12346" marT="123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52 385 kr</a:t>
                      </a:r>
                    </a:p>
                  </a:txBody>
                  <a:tcPr marL="12346" marR="12346" marT="12346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42 031 kr</a:t>
                      </a:r>
                    </a:p>
                  </a:txBody>
                  <a:tcPr marL="12346" marR="12346" marT="12346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10 354 kr</a:t>
                      </a:r>
                    </a:p>
                  </a:txBody>
                  <a:tcPr marL="12346" marR="12346" marT="12346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600" b="1" i="0" u="none" strike="noStrike">
                          <a:solidFill>
                            <a:srgbClr val="538DD5"/>
                          </a:solidFill>
                          <a:effectLst/>
                          <a:latin typeface="Calibri" panose="020F0502020204030204" pitchFamily="34" charset="0"/>
                        </a:rPr>
                        <a:t>39 000 kr</a:t>
                      </a:r>
                    </a:p>
                  </a:txBody>
                  <a:tcPr marL="12346" marR="12346" marT="12346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24 982 kr</a:t>
                      </a:r>
                    </a:p>
                  </a:txBody>
                  <a:tcPr marL="12346" marR="12346" marT="1234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0776299"/>
                  </a:ext>
                </a:extLst>
              </a:tr>
              <a:tr h="29678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Enkäten</a:t>
                      </a:r>
                    </a:p>
                  </a:txBody>
                  <a:tcPr marL="12346" marR="12346" marT="123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148 800 kr</a:t>
                      </a:r>
                    </a:p>
                  </a:txBody>
                  <a:tcPr marL="12346" marR="12346" marT="123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155 262 </a:t>
                      </a:r>
                      <a:r>
                        <a:rPr lang="en-GB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46" marR="12346" marT="123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-6 462 kr</a:t>
                      </a:r>
                    </a:p>
                  </a:txBody>
                  <a:tcPr marL="12346" marR="12346" marT="123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600" b="1" i="0" u="none" strike="noStrike">
                          <a:solidFill>
                            <a:srgbClr val="538DD5"/>
                          </a:solidFill>
                          <a:effectLst/>
                          <a:latin typeface="Calibri" panose="020F0502020204030204" pitchFamily="34" charset="0"/>
                        </a:rPr>
                        <a:t>0 kr</a:t>
                      </a:r>
                    </a:p>
                  </a:txBody>
                  <a:tcPr marL="12346" marR="12346" marT="123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-7 451 kr</a:t>
                      </a:r>
                    </a:p>
                  </a:txBody>
                  <a:tcPr marL="12346" marR="12346" marT="1234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1323713"/>
                  </a:ext>
                </a:extLst>
              </a:tr>
              <a:tr h="29678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Reseräkningar</a:t>
                      </a:r>
                    </a:p>
                  </a:txBody>
                  <a:tcPr marL="12346" marR="12346" marT="123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 kr</a:t>
                      </a:r>
                    </a:p>
                  </a:txBody>
                  <a:tcPr marL="12346" marR="12346" marT="123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33 456 kr</a:t>
                      </a:r>
                    </a:p>
                  </a:txBody>
                  <a:tcPr marL="12346" marR="12346" marT="123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-33 456 kr</a:t>
                      </a:r>
                    </a:p>
                  </a:txBody>
                  <a:tcPr marL="12346" marR="12346" marT="123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600" b="1" i="0" u="none" strike="noStrike">
                          <a:solidFill>
                            <a:srgbClr val="538DD5"/>
                          </a:solidFill>
                          <a:effectLst/>
                          <a:latin typeface="Calibri" panose="020F0502020204030204" pitchFamily="34" charset="0"/>
                        </a:rPr>
                        <a:t>-55 000 kr</a:t>
                      </a:r>
                    </a:p>
                  </a:txBody>
                  <a:tcPr marL="12346" marR="12346" marT="123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-43 465 kr</a:t>
                      </a:r>
                    </a:p>
                  </a:txBody>
                  <a:tcPr marL="12346" marR="12346" marT="1234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3442369"/>
                  </a:ext>
                </a:extLst>
              </a:tr>
              <a:tr h="29678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Stipendier</a:t>
                      </a:r>
                    </a:p>
                  </a:txBody>
                  <a:tcPr marL="12346" marR="12346" marT="123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 kr</a:t>
                      </a:r>
                    </a:p>
                  </a:txBody>
                  <a:tcPr marL="12346" marR="12346" marT="123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109 000 kr</a:t>
                      </a:r>
                    </a:p>
                  </a:txBody>
                  <a:tcPr marL="12346" marR="12346" marT="123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-109 000 kr</a:t>
                      </a:r>
                    </a:p>
                  </a:txBody>
                  <a:tcPr marL="12346" marR="12346" marT="123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600" b="1" i="0" u="none" strike="noStrike">
                          <a:solidFill>
                            <a:srgbClr val="538DD5"/>
                          </a:solidFill>
                          <a:effectLst/>
                          <a:latin typeface="Calibri" panose="020F0502020204030204" pitchFamily="34" charset="0"/>
                        </a:rPr>
                        <a:t>-135 000 kr</a:t>
                      </a:r>
                    </a:p>
                  </a:txBody>
                  <a:tcPr marL="12346" marR="12346" marT="123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-38 279 kr</a:t>
                      </a:r>
                    </a:p>
                  </a:txBody>
                  <a:tcPr marL="12346" marR="12346" marT="1234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3578700"/>
                  </a:ext>
                </a:extLst>
              </a:tr>
              <a:tr h="29678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Höstmötet avräkning</a:t>
                      </a:r>
                    </a:p>
                  </a:txBody>
                  <a:tcPr marL="12346" marR="12346" marT="123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106 293 kr</a:t>
                      </a:r>
                    </a:p>
                  </a:txBody>
                  <a:tcPr marL="12346" marR="12346" marT="123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 kr</a:t>
                      </a:r>
                    </a:p>
                  </a:txBody>
                  <a:tcPr marL="12346" marR="12346" marT="123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106 293 kr</a:t>
                      </a:r>
                    </a:p>
                  </a:txBody>
                  <a:tcPr marL="12346" marR="12346" marT="123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600" b="1" i="0" u="none" strike="noStrike">
                          <a:solidFill>
                            <a:srgbClr val="538DD5"/>
                          </a:solidFill>
                          <a:effectLst/>
                          <a:latin typeface="Calibri" panose="020F0502020204030204" pitchFamily="34" charset="0"/>
                        </a:rPr>
                        <a:t>120 000 kr</a:t>
                      </a:r>
                    </a:p>
                  </a:txBody>
                  <a:tcPr marL="12346" marR="12346" marT="123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147 392 kr</a:t>
                      </a:r>
                    </a:p>
                  </a:txBody>
                  <a:tcPr marL="12346" marR="12346" marT="1234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3612863"/>
                  </a:ext>
                </a:extLst>
              </a:tr>
              <a:tr h="29678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Hemsidan</a:t>
                      </a: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/online-</a:t>
                      </a:r>
                      <a:r>
                        <a:rPr lang="en-GB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tjänster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46" marR="12346" marT="123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17 300 kr</a:t>
                      </a:r>
                    </a:p>
                  </a:txBody>
                  <a:tcPr marL="12346" marR="12346" marT="123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12 557 kr</a:t>
                      </a:r>
                    </a:p>
                  </a:txBody>
                  <a:tcPr marL="12346" marR="12346" marT="123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4 743 kr</a:t>
                      </a:r>
                    </a:p>
                  </a:txBody>
                  <a:tcPr marL="12346" marR="12346" marT="123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600" b="1" i="0" u="none" strike="noStrike">
                          <a:solidFill>
                            <a:srgbClr val="538DD5"/>
                          </a:solidFill>
                          <a:effectLst/>
                          <a:latin typeface="Calibri" panose="020F0502020204030204" pitchFamily="34" charset="0"/>
                        </a:rPr>
                        <a:t>-3 000 kr</a:t>
                      </a:r>
                    </a:p>
                  </a:txBody>
                  <a:tcPr marL="12346" marR="12346" marT="123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11 736 kr</a:t>
                      </a:r>
                    </a:p>
                  </a:txBody>
                  <a:tcPr marL="12346" marR="12346" marT="1234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7262153"/>
                  </a:ext>
                </a:extLst>
              </a:tr>
              <a:tr h="29678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Bokutgivning</a:t>
                      </a:r>
                    </a:p>
                  </a:txBody>
                  <a:tcPr marL="12346" marR="12346" marT="123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1 129 kr</a:t>
                      </a:r>
                    </a:p>
                  </a:txBody>
                  <a:tcPr marL="12346" marR="12346" marT="123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 kr</a:t>
                      </a:r>
                    </a:p>
                  </a:txBody>
                  <a:tcPr marL="12346" marR="12346" marT="123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1 129 kr</a:t>
                      </a:r>
                    </a:p>
                  </a:txBody>
                  <a:tcPr marL="12346" marR="12346" marT="123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600" b="1" i="0" u="none" strike="noStrike">
                          <a:solidFill>
                            <a:srgbClr val="538DD5"/>
                          </a:solidFill>
                          <a:effectLst/>
                          <a:latin typeface="Calibri" panose="020F0502020204030204" pitchFamily="34" charset="0"/>
                        </a:rPr>
                        <a:t>1 400 kr</a:t>
                      </a:r>
                    </a:p>
                  </a:txBody>
                  <a:tcPr marL="12346" marR="12346" marT="123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1 490 kr</a:t>
                      </a:r>
                    </a:p>
                  </a:txBody>
                  <a:tcPr marL="12346" marR="12346" marT="1234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2381052"/>
                  </a:ext>
                </a:extLst>
              </a:tr>
              <a:tr h="29678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Skatt</a:t>
                      </a:r>
                    </a:p>
                  </a:txBody>
                  <a:tcPr marL="12346" marR="12346" marT="123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7 811 kr</a:t>
                      </a:r>
                    </a:p>
                  </a:txBody>
                  <a:tcPr marL="12346" marR="12346" marT="123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11 832 kr</a:t>
                      </a:r>
                    </a:p>
                  </a:txBody>
                  <a:tcPr marL="12346" marR="12346" marT="123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-4 021 kr</a:t>
                      </a:r>
                    </a:p>
                  </a:txBody>
                  <a:tcPr marL="12346" marR="12346" marT="123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600" b="1" i="0" u="none" strike="noStrike">
                          <a:solidFill>
                            <a:srgbClr val="538DD5"/>
                          </a:solidFill>
                          <a:effectLst/>
                          <a:latin typeface="Calibri" panose="020F0502020204030204" pitchFamily="34" charset="0"/>
                        </a:rPr>
                        <a:t>-12 000 kr</a:t>
                      </a:r>
                    </a:p>
                  </a:txBody>
                  <a:tcPr marL="12346" marR="12346" marT="123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-2 187 kr</a:t>
                      </a:r>
                    </a:p>
                  </a:txBody>
                  <a:tcPr marL="12346" marR="12346" marT="1234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2354709"/>
                  </a:ext>
                </a:extLst>
              </a:tr>
              <a:tr h="29678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Ränta - sparkonto</a:t>
                      </a:r>
                    </a:p>
                  </a:txBody>
                  <a:tcPr marL="12346" marR="12346" marT="123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1 444 kr</a:t>
                      </a:r>
                    </a:p>
                  </a:txBody>
                  <a:tcPr marL="12346" marR="12346" marT="123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 kr</a:t>
                      </a:r>
                    </a:p>
                  </a:txBody>
                  <a:tcPr marL="12346" marR="12346" marT="123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1 444 kr</a:t>
                      </a:r>
                    </a:p>
                  </a:txBody>
                  <a:tcPr marL="12346" marR="12346" marT="123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600" b="1" i="0" u="none" strike="noStrike">
                          <a:solidFill>
                            <a:srgbClr val="538DD5"/>
                          </a:solidFill>
                          <a:effectLst/>
                          <a:latin typeface="Calibri" panose="020F0502020204030204" pitchFamily="34" charset="0"/>
                        </a:rPr>
                        <a:t>6 000 kr</a:t>
                      </a:r>
                    </a:p>
                  </a:txBody>
                  <a:tcPr marL="12346" marR="12346" marT="123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6 302 kr</a:t>
                      </a:r>
                    </a:p>
                  </a:txBody>
                  <a:tcPr marL="12346" marR="12346" marT="1234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3453193"/>
                  </a:ext>
                </a:extLst>
              </a:tr>
              <a:tr h="29678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Övrigt/adm</a:t>
                      </a:r>
                    </a:p>
                  </a:txBody>
                  <a:tcPr marL="12346" marR="12346" marT="123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10 000 kr</a:t>
                      </a:r>
                    </a:p>
                  </a:txBody>
                  <a:tcPr marL="12346" marR="12346" marT="123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29 175 kr</a:t>
                      </a:r>
                    </a:p>
                  </a:txBody>
                  <a:tcPr marL="12346" marR="12346" marT="123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-19 175 kr</a:t>
                      </a:r>
                    </a:p>
                  </a:txBody>
                  <a:tcPr marL="12346" marR="12346" marT="123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600" b="1" i="0" u="none" strike="noStrike">
                          <a:solidFill>
                            <a:srgbClr val="538DD5"/>
                          </a:solidFill>
                          <a:effectLst/>
                          <a:latin typeface="Calibri" panose="020F0502020204030204" pitchFamily="34" charset="0"/>
                        </a:rPr>
                        <a:t>-22 000 kr</a:t>
                      </a:r>
                    </a:p>
                  </a:txBody>
                  <a:tcPr marL="12346" marR="12346" marT="123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-21 096 kr</a:t>
                      </a:r>
                    </a:p>
                  </a:txBody>
                  <a:tcPr marL="12346" marR="12346" marT="1234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635384"/>
                  </a:ext>
                </a:extLst>
              </a:tr>
              <a:tr h="33629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SUMMA</a:t>
                      </a:r>
                    </a:p>
                  </a:txBody>
                  <a:tcPr marL="12346" marR="12346" marT="12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345 161 kr</a:t>
                      </a:r>
                    </a:p>
                  </a:txBody>
                  <a:tcPr marL="12346" marR="12346" marT="1234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393 313 </a:t>
                      </a:r>
                      <a:r>
                        <a:rPr lang="en-GB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46" marR="12346" marT="1234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-48 152 </a:t>
                      </a:r>
                      <a:r>
                        <a:rPr lang="en-GB" sz="1800" b="1" i="0" u="none" strike="noStrike" dirty="0" err="1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kr</a:t>
                      </a:r>
                      <a:endParaRPr lang="en-GB" sz="18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46" marR="12346" marT="1234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600" b="1" i="0" u="none" strike="noStrike" dirty="0">
                          <a:solidFill>
                            <a:srgbClr val="538DD5"/>
                          </a:solidFill>
                          <a:effectLst/>
                          <a:latin typeface="Calibri" panose="020F0502020204030204" pitchFamily="34" charset="0"/>
                        </a:rPr>
                        <a:t>-60 600 </a:t>
                      </a:r>
                      <a:r>
                        <a:rPr lang="en-GB" sz="1600" b="1" i="0" u="none" strike="noStrike" dirty="0" err="1">
                          <a:solidFill>
                            <a:srgbClr val="538DD5"/>
                          </a:solidFill>
                          <a:effectLst/>
                          <a:latin typeface="Calibri" panose="020F0502020204030204" pitchFamily="34" charset="0"/>
                        </a:rPr>
                        <a:t>kr</a:t>
                      </a:r>
                      <a:endParaRPr lang="en-GB" sz="1600" b="1" i="0" u="none" strike="noStrike" dirty="0">
                        <a:solidFill>
                          <a:srgbClr val="538DD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46" marR="12346" marT="1234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600" b="1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79 424 kr</a:t>
                      </a:r>
                    </a:p>
                  </a:txBody>
                  <a:tcPr marL="12346" marR="12346" marT="1234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4512236"/>
                  </a:ext>
                </a:extLst>
              </a:tr>
              <a:tr h="29678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Resultat utan sparränta:</a:t>
                      </a:r>
                    </a:p>
                  </a:txBody>
                  <a:tcPr marL="12346" marR="12346" marT="12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S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46" marR="12346" marT="123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SE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46" marR="12346" marT="123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-49 596 kr</a:t>
                      </a:r>
                    </a:p>
                  </a:txBody>
                  <a:tcPr marL="12346" marR="12346" marT="123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SE" sz="1600" b="1" i="0" u="none" strike="noStrike">
                        <a:solidFill>
                          <a:srgbClr val="538DD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46" marR="12346" marT="123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SE" sz="1600" b="0" i="0" u="none" strike="noStrike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346" marR="12346" marT="1234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7638973"/>
                  </a:ext>
                </a:extLst>
              </a:tr>
              <a:tr h="29678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Utfall i kassaboken:</a:t>
                      </a:r>
                    </a:p>
                  </a:txBody>
                  <a:tcPr marL="12346" marR="12346" marT="123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346" marR="12346" marT="123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346" marR="12346" marT="123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-49 596 kr</a:t>
                      </a:r>
                    </a:p>
                  </a:txBody>
                  <a:tcPr marL="12346" marR="12346" marT="123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SE" sz="1600" b="1" i="0" u="none" strike="noStrike" dirty="0">
                          <a:solidFill>
                            <a:srgbClr val="538DD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346" marR="12346" marT="123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SE" sz="1600" b="0" i="0" u="none" strike="noStrike" dirty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12346" marR="12346" marT="12346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72642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1750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EBCB10-3960-416A-3B27-527A84DAF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5" y="427877"/>
            <a:ext cx="10515600" cy="1116629"/>
          </a:xfrm>
        </p:spPr>
        <p:txBody>
          <a:bodyPr>
            <a:normAutofit/>
          </a:bodyPr>
          <a:lstStyle/>
          <a:p>
            <a:pPr algn="ctr"/>
            <a:r>
              <a:rPr lang="sv-SE" sz="5200" b="1" dirty="0"/>
              <a:t>Budgetförslag 2026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A4AC14FB-1A1E-2F27-A686-7E079B25DC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8803676"/>
              </p:ext>
            </p:extLst>
          </p:nvPr>
        </p:nvGraphicFramePr>
        <p:xfrm>
          <a:off x="1499019" y="1972383"/>
          <a:ext cx="9190912" cy="3791010"/>
        </p:xfrm>
        <a:graphic>
          <a:graphicData uri="http://schemas.openxmlformats.org/drawingml/2006/table">
            <a:tbl>
              <a:tblPr firstRow="1" bandRow="1"/>
              <a:tblGrid>
                <a:gridCol w="2710912">
                  <a:extLst>
                    <a:ext uri="{9D8B030D-6E8A-4147-A177-3AD203B41FA5}">
                      <a16:colId xmlns:a16="http://schemas.microsoft.com/office/drawing/2014/main" val="1416056042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194939282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2220173425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1832237104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2165834968"/>
                    </a:ext>
                  </a:extLst>
                </a:gridCol>
              </a:tblGrid>
              <a:tr h="44305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SE" sz="2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2026</a:t>
                      </a:r>
                    </a:p>
                  </a:txBody>
                  <a:tcPr marL="12322" marR="12322" marT="123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Intäkt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22" marR="12322" marT="1232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Utgift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22" marR="12322" marT="1232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Budget </a:t>
                      </a:r>
                      <a:r>
                        <a:rPr lang="en-GB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förslag</a:t>
                      </a:r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2026</a:t>
                      </a:r>
                    </a:p>
                  </a:txBody>
                  <a:tcPr marL="12322" marR="12322" marT="1232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600" b="1" i="0" u="none" strike="noStrike" dirty="0" err="1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Utfall</a:t>
                      </a:r>
                      <a:r>
                        <a:rPr lang="en-GB" sz="1600" b="1" i="0" u="none" strike="noStrike" dirty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 2025</a:t>
                      </a:r>
                    </a:p>
                  </a:txBody>
                  <a:tcPr marL="12322" marR="12322" marT="12322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4402193"/>
                  </a:ext>
                </a:extLst>
              </a:tr>
              <a:tr h="29621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Medlemsavgifter</a:t>
                      </a:r>
                    </a:p>
                  </a:txBody>
                  <a:tcPr marL="12322" marR="12322" marT="123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105 000 kr</a:t>
                      </a:r>
                    </a:p>
                  </a:txBody>
                  <a:tcPr marL="12322" marR="12322" marT="12322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47 000 kr</a:t>
                      </a:r>
                    </a:p>
                  </a:txBody>
                  <a:tcPr marL="12322" marR="12322" marT="12322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600" b="1" i="0" u="none" strike="noStrike" dirty="0">
                          <a:solidFill>
                            <a:srgbClr val="538DD5"/>
                          </a:solidFill>
                          <a:effectLst/>
                          <a:latin typeface="Calibri" panose="020F0502020204030204" pitchFamily="34" charset="0"/>
                        </a:rPr>
                        <a:t>58 000 </a:t>
                      </a:r>
                      <a:r>
                        <a:rPr lang="en-GB" sz="1600" b="1" i="0" u="none" strike="noStrike" dirty="0" err="1">
                          <a:solidFill>
                            <a:srgbClr val="538DD5"/>
                          </a:solidFill>
                          <a:effectLst/>
                          <a:latin typeface="Calibri" panose="020F0502020204030204" pitchFamily="34" charset="0"/>
                        </a:rPr>
                        <a:t>kr</a:t>
                      </a:r>
                      <a:endParaRPr lang="en-GB" sz="1600" b="1" i="0" u="none" strike="noStrike" dirty="0">
                        <a:solidFill>
                          <a:srgbClr val="538DD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22" marR="12322" marT="12322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 dirty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10 354 </a:t>
                      </a:r>
                      <a:r>
                        <a:rPr lang="en-GB" sz="1600" b="0" i="0" u="none" strike="noStrike" dirty="0" err="1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kr</a:t>
                      </a:r>
                      <a:endParaRPr lang="en-GB" sz="1600" b="0" i="0" u="none" strike="noStrike" dirty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22" marR="12322" marT="12322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7305886"/>
                  </a:ext>
                </a:extLst>
              </a:tr>
              <a:tr h="29621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Enkäten</a:t>
                      </a:r>
                    </a:p>
                  </a:txBody>
                  <a:tcPr marL="12322" marR="12322" marT="123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170 000 </a:t>
                      </a:r>
                      <a:r>
                        <a:rPr lang="en-GB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22" marR="12322" marT="123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170 000 </a:t>
                      </a:r>
                      <a:r>
                        <a:rPr lang="en-GB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22" marR="12322" marT="123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600" b="1" i="0" u="none" strike="noStrike">
                          <a:solidFill>
                            <a:srgbClr val="538DD5"/>
                          </a:solidFill>
                          <a:effectLst/>
                          <a:latin typeface="Calibri" panose="020F0502020204030204" pitchFamily="34" charset="0"/>
                        </a:rPr>
                        <a:t>0 kr</a:t>
                      </a:r>
                    </a:p>
                  </a:txBody>
                  <a:tcPr marL="12322" marR="12322" marT="123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 dirty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-6 462 </a:t>
                      </a:r>
                      <a:r>
                        <a:rPr lang="en-GB" sz="1600" b="0" i="0" u="none" strike="noStrike" dirty="0" err="1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kr</a:t>
                      </a:r>
                      <a:endParaRPr lang="en-GB" sz="1600" b="0" i="0" u="none" strike="noStrike" dirty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22" marR="12322" marT="12322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1229420"/>
                  </a:ext>
                </a:extLst>
              </a:tr>
              <a:tr h="29621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Reseräkningar</a:t>
                      </a:r>
                    </a:p>
                  </a:txBody>
                  <a:tcPr marL="12322" marR="12322" marT="123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 kr</a:t>
                      </a:r>
                    </a:p>
                  </a:txBody>
                  <a:tcPr marL="12322" marR="12322" marT="123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56 000 </a:t>
                      </a:r>
                      <a:r>
                        <a:rPr lang="en-GB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22" marR="12322" marT="123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-56 000 </a:t>
                      </a:r>
                      <a:r>
                        <a:rPr lang="en-GB" sz="1600" b="1" i="0" u="none" strike="noStrike" dirty="0" err="1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kr</a:t>
                      </a:r>
                      <a:endParaRPr lang="en-GB" sz="16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22" marR="12322" marT="123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 dirty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-33 456 </a:t>
                      </a:r>
                      <a:r>
                        <a:rPr lang="en-GB" sz="1600" b="0" i="0" u="none" strike="noStrike" dirty="0" err="1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kr</a:t>
                      </a:r>
                      <a:endParaRPr lang="en-GB" sz="1600" b="0" i="0" u="none" strike="noStrike" dirty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22" marR="12322" marT="12322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0570791"/>
                  </a:ext>
                </a:extLst>
              </a:tr>
              <a:tr h="29621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Stipendier</a:t>
                      </a:r>
                    </a:p>
                  </a:txBody>
                  <a:tcPr marL="12322" marR="12322" marT="123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 kr</a:t>
                      </a:r>
                    </a:p>
                  </a:txBody>
                  <a:tcPr marL="12322" marR="12322" marT="123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143 000 </a:t>
                      </a:r>
                      <a:r>
                        <a:rPr lang="en-GB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22" marR="12322" marT="123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-143 000 </a:t>
                      </a:r>
                      <a:r>
                        <a:rPr lang="en-GB" sz="1600" b="1" i="0" u="none" strike="noStrike" dirty="0" err="1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kr</a:t>
                      </a:r>
                      <a:endParaRPr lang="en-GB" sz="16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22" marR="12322" marT="123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 dirty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-109 000 </a:t>
                      </a:r>
                      <a:r>
                        <a:rPr lang="en-GB" sz="1600" b="0" i="0" u="none" strike="noStrike" dirty="0" err="1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kr</a:t>
                      </a:r>
                      <a:endParaRPr lang="en-GB" sz="1600" b="0" i="0" u="none" strike="noStrike" dirty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22" marR="12322" marT="12322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620823"/>
                  </a:ext>
                </a:extLst>
              </a:tr>
              <a:tr h="29621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Höstmötet</a:t>
                      </a: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GB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avräkning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22" marR="12322" marT="123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120 000 kr</a:t>
                      </a:r>
                    </a:p>
                  </a:txBody>
                  <a:tcPr marL="12322" marR="12322" marT="123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 kr</a:t>
                      </a:r>
                    </a:p>
                  </a:txBody>
                  <a:tcPr marL="12322" marR="12322" marT="123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600" b="1" i="0" u="none" strike="noStrike">
                          <a:solidFill>
                            <a:srgbClr val="538DD5"/>
                          </a:solidFill>
                          <a:effectLst/>
                          <a:latin typeface="Calibri" panose="020F0502020204030204" pitchFamily="34" charset="0"/>
                        </a:rPr>
                        <a:t>120 000 kr</a:t>
                      </a:r>
                    </a:p>
                  </a:txBody>
                  <a:tcPr marL="12322" marR="12322" marT="123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 dirty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106 293 </a:t>
                      </a:r>
                      <a:r>
                        <a:rPr lang="en-GB" sz="1600" b="0" i="0" u="none" strike="noStrike" dirty="0" err="1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kr</a:t>
                      </a:r>
                      <a:endParaRPr lang="en-GB" sz="1600" b="0" i="0" u="none" strike="noStrike" dirty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22" marR="12322" marT="12322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7059583"/>
                  </a:ext>
                </a:extLst>
              </a:tr>
              <a:tr h="29621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Hemsidan</a:t>
                      </a: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/online-</a:t>
                      </a:r>
                      <a:r>
                        <a:rPr lang="en-GB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tjänster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22" marR="12322" marT="123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15 000 kr</a:t>
                      </a:r>
                    </a:p>
                  </a:txBody>
                  <a:tcPr marL="12322" marR="12322" marT="123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13 000 kr</a:t>
                      </a:r>
                    </a:p>
                  </a:txBody>
                  <a:tcPr marL="12322" marR="12322" marT="123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600" b="1" i="0" u="none" strike="noStrike">
                          <a:solidFill>
                            <a:srgbClr val="4F81BD"/>
                          </a:solidFill>
                          <a:effectLst/>
                          <a:latin typeface="Calibri" panose="020F0502020204030204" pitchFamily="34" charset="0"/>
                        </a:rPr>
                        <a:t>2 000 kr</a:t>
                      </a:r>
                    </a:p>
                  </a:txBody>
                  <a:tcPr marL="12322" marR="12322" marT="123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 dirty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4 743 </a:t>
                      </a:r>
                      <a:r>
                        <a:rPr lang="en-GB" sz="1600" b="0" i="0" u="none" strike="noStrike" dirty="0" err="1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kr</a:t>
                      </a:r>
                      <a:endParaRPr lang="en-GB" sz="1600" b="0" i="0" u="none" strike="noStrike" dirty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22" marR="12322" marT="12322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7300140"/>
                  </a:ext>
                </a:extLst>
              </a:tr>
              <a:tr h="29621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Bokutgivning</a:t>
                      </a:r>
                    </a:p>
                  </a:txBody>
                  <a:tcPr marL="12322" marR="12322" marT="123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1 000 kr</a:t>
                      </a:r>
                    </a:p>
                  </a:txBody>
                  <a:tcPr marL="12322" marR="12322" marT="123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20 000 kr</a:t>
                      </a:r>
                    </a:p>
                  </a:txBody>
                  <a:tcPr marL="12322" marR="12322" marT="123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600" b="1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-19 000 kr</a:t>
                      </a:r>
                    </a:p>
                  </a:txBody>
                  <a:tcPr marL="12322" marR="12322" marT="123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 dirty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1 129 </a:t>
                      </a:r>
                      <a:r>
                        <a:rPr lang="en-GB" sz="1600" b="0" i="0" u="none" strike="noStrike" dirty="0" err="1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kr</a:t>
                      </a:r>
                      <a:endParaRPr lang="en-GB" sz="1600" b="0" i="0" u="none" strike="noStrike" dirty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22" marR="12322" marT="12322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7252667"/>
                  </a:ext>
                </a:extLst>
              </a:tr>
              <a:tr h="29621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Skatt</a:t>
                      </a:r>
                    </a:p>
                  </a:txBody>
                  <a:tcPr marL="12322" marR="12322" marT="123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 kr</a:t>
                      </a:r>
                    </a:p>
                  </a:txBody>
                  <a:tcPr marL="12322" marR="12322" marT="123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5 000 kr</a:t>
                      </a:r>
                    </a:p>
                  </a:txBody>
                  <a:tcPr marL="12322" marR="12322" marT="123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600" b="1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-5 000 kr</a:t>
                      </a:r>
                    </a:p>
                  </a:txBody>
                  <a:tcPr marL="12322" marR="12322" marT="123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 dirty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-4 021 </a:t>
                      </a:r>
                      <a:r>
                        <a:rPr lang="en-GB" sz="1600" b="0" i="0" u="none" strike="noStrike" dirty="0" err="1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kr</a:t>
                      </a:r>
                      <a:endParaRPr lang="en-GB" sz="1600" b="0" i="0" u="none" strike="noStrike" dirty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22" marR="12322" marT="12322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3424426"/>
                  </a:ext>
                </a:extLst>
              </a:tr>
              <a:tr h="29621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Ränta - sparkonto</a:t>
                      </a:r>
                    </a:p>
                  </a:txBody>
                  <a:tcPr marL="12322" marR="12322" marT="123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1 500 kr</a:t>
                      </a:r>
                    </a:p>
                  </a:txBody>
                  <a:tcPr marL="12322" marR="12322" marT="123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 kr</a:t>
                      </a:r>
                    </a:p>
                  </a:txBody>
                  <a:tcPr marL="12322" marR="12322" marT="123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600" b="1" i="0" u="none" strike="noStrike" dirty="0">
                          <a:solidFill>
                            <a:srgbClr val="538DD5"/>
                          </a:solidFill>
                          <a:effectLst/>
                          <a:latin typeface="Calibri" panose="020F0502020204030204" pitchFamily="34" charset="0"/>
                        </a:rPr>
                        <a:t>1 500 </a:t>
                      </a:r>
                      <a:r>
                        <a:rPr lang="en-GB" sz="1600" b="1" i="0" u="none" strike="noStrike" dirty="0" err="1">
                          <a:solidFill>
                            <a:srgbClr val="538DD5"/>
                          </a:solidFill>
                          <a:effectLst/>
                          <a:latin typeface="Calibri" panose="020F0502020204030204" pitchFamily="34" charset="0"/>
                        </a:rPr>
                        <a:t>kr</a:t>
                      </a:r>
                      <a:endParaRPr lang="en-GB" sz="1600" b="1" i="0" u="none" strike="noStrike" dirty="0">
                        <a:solidFill>
                          <a:srgbClr val="538DD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22" marR="12322" marT="123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 dirty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1 444 </a:t>
                      </a:r>
                      <a:r>
                        <a:rPr lang="en-GB" sz="1600" b="0" i="0" u="none" strike="noStrike" dirty="0" err="1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kr</a:t>
                      </a:r>
                      <a:endParaRPr lang="en-GB" sz="1600" b="0" i="0" u="none" strike="noStrike" dirty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22" marR="12322" marT="12322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6580244"/>
                  </a:ext>
                </a:extLst>
              </a:tr>
              <a:tr h="29621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Administrativa kostnader, övrigt</a:t>
                      </a:r>
                    </a:p>
                  </a:txBody>
                  <a:tcPr marL="12322" marR="12322" marT="1232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 kr</a:t>
                      </a:r>
                    </a:p>
                  </a:txBody>
                  <a:tcPr marL="12322" marR="12322" marT="123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25 000 kr</a:t>
                      </a:r>
                    </a:p>
                  </a:txBody>
                  <a:tcPr marL="12322" marR="12322" marT="1232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600" b="1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-25 000 kr</a:t>
                      </a:r>
                    </a:p>
                  </a:txBody>
                  <a:tcPr marL="12322" marR="12322" marT="123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1600" b="0" i="0" u="none" strike="noStrike" dirty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-19 175 </a:t>
                      </a:r>
                      <a:r>
                        <a:rPr lang="en-GB" sz="1600" b="0" i="0" u="none" strike="noStrike" dirty="0" err="1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kr</a:t>
                      </a:r>
                      <a:endParaRPr lang="en-GB" sz="1600" b="0" i="0" u="none" strike="noStrike" dirty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22" marR="12322" marT="12322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547394"/>
                  </a:ext>
                </a:extLst>
              </a:tr>
              <a:tr h="32884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SUMMA</a:t>
                      </a:r>
                    </a:p>
                  </a:txBody>
                  <a:tcPr marL="12322" marR="12322" marT="1232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402 500 </a:t>
                      </a:r>
                      <a:r>
                        <a:rPr lang="en-GB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22" marR="12322" marT="1232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469 000 </a:t>
                      </a:r>
                      <a:r>
                        <a:rPr lang="en-GB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</a:t>
                      </a:r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22" marR="12322" marT="1232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-66 500 </a:t>
                      </a:r>
                      <a:r>
                        <a:rPr lang="en-GB" sz="1800" b="1" i="0" u="none" strike="noStrike" dirty="0" err="1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kr</a:t>
                      </a:r>
                      <a:endParaRPr lang="en-GB" sz="18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22" marR="12322" marT="1232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GB" sz="1600" b="1" i="0" u="none" strike="noStrike" dirty="0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-48 152 </a:t>
                      </a:r>
                      <a:r>
                        <a:rPr lang="en-GB" sz="1600" b="1" i="0" u="none" strike="noStrike" dirty="0" err="1">
                          <a:solidFill>
                            <a:srgbClr val="808080"/>
                          </a:solidFill>
                          <a:effectLst/>
                          <a:latin typeface="Calibri" panose="020F0502020204030204" pitchFamily="34" charset="0"/>
                        </a:rPr>
                        <a:t>kr</a:t>
                      </a:r>
                      <a:endParaRPr lang="en-GB" sz="1600" b="1" i="0" u="none" strike="noStrike" dirty="0">
                        <a:solidFill>
                          <a:srgbClr val="80808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322" marR="12322" marT="12322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82907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3125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1E595-D66A-5B94-6A27-80AAFFB90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8678"/>
            <a:ext cx="10515600" cy="1325563"/>
          </a:xfrm>
        </p:spPr>
        <p:txBody>
          <a:bodyPr>
            <a:normAutofit/>
          </a:bodyPr>
          <a:lstStyle/>
          <a:p>
            <a:r>
              <a:rPr lang="sv-SE" b="1" dirty="0"/>
              <a:t>Budgetförslaget för 2026 hamnar på </a:t>
            </a:r>
            <a:r>
              <a:rPr lang="sv-SE" b="1" dirty="0">
                <a:solidFill>
                  <a:srgbClr val="C00000"/>
                </a:solidFill>
              </a:rPr>
              <a:t>-66 500 kr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EC51B-FD19-D5C2-D8DB-6035EEB89C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4241"/>
            <a:ext cx="10515600" cy="4215081"/>
          </a:xfrm>
          <a:noFill/>
        </p:spPr>
        <p:txBody>
          <a:bodyPr>
            <a:normAutofit/>
          </a:bodyPr>
          <a:lstStyle/>
          <a:p>
            <a:pPr marL="0" indent="0">
              <a:spcBef>
                <a:spcPts val="2800"/>
              </a:spcBef>
              <a:buNone/>
            </a:pPr>
            <a:r>
              <a:rPr lang="sv-SE" dirty="0"/>
              <a:t>Bakomliggande faktorer som vi har identifierat:</a:t>
            </a:r>
          </a:p>
          <a:p>
            <a:pPr>
              <a:spcBef>
                <a:spcPts val="2800"/>
              </a:spcBef>
            </a:pPr>
            <a:r>
              <a:rPr lang="sv-SE" dirty="0"/>
              <a:t>För låga intäkter från medlemsavgifter, fryst nivå sedan flera år</a:t>
            </a:r>
          </a:p>
          <a:p>
            <a:pPr>
              <a:spcBef>
                <a:spcPts val="2800"/>
              </a:spcBef>
            </a:pPr>
            <a:r>
              <a:rPr lang="sv-SE"/>
              <a:t>Stipendierna </a:t>
            </a:r>
            <a:r>
              <a:rPr lang="sv-SE" dirty="0"/>
              <a:t>är inte i balans </a:t>
            </a:r>
            <a:r>
              <a:rPr lang="sv-SE"/>
              <a:t>med intäkterna </a:t>
            </a:r>
            <a:r>
              <a:rPr lang="sv-SE" dirty="0"/>
              <a:t>från höstmötet</a:t>
            </a:r>
          </a:p>
          <a:p>
            <a:pPr>
              <a:spcBef>
                <a:spcPts val="2800"/>
              </a:spcBef>
            </a:pPr>
            <a:r>
              <a:rPr lang="sv-SE" dirty="0"/>
              <a:t>Stigande administrativa och rese/mötes kostnader</a:t>
            </a:r>
          </a:p>
          <a:p>
            <a:pPr>
              <a:spcBef>
                <a:spcPts val="2800"/>
              </a:spcBef>
            </a:pPr>
            <a:r>
              <a:rPr lang="sv-SE" dirty="0"/>
              <a:t>Det är även ett medvetet val från styrelsen – vi vill minska vårt buffert</a:t>
            </a:r>
          </a:p>
        </p:txBody>
      </p:sp>
    </p:spTree>
    <p:extLst>
      <p:ext uri="{BB962C8B-B14F-4D97-AF65-F5344CB8AC3E}">
        <p14:creationId xmlns:p14="http://schemas.microsoft.com/office/powerpoint/2010/main" val="4192280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4DE2A-C737-98B3-C223-1DBAF90F6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6310"/>
            <a:ext cx="10515600" cy="1314378"/>
          </a:xfrm>
        </p:spPr>
        <p:txBody>
          <a:bodyPr/>
          <a:lstStyle/>
          <a:p>
            <a:r>
              <a:rPr lang="sv-SE" b="1" dirty="0"/>
              <a:t>Ekonomisk buffert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553C8C-AFAB-7600-7517-D7C3D6B17B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4249"/>
            <a:ext cx="10515600" cy="4128221"/>
          </a:xfrm>
        </p:spPr>
        <p:txBody>
          <a:bodyPr>
            <a:normAutofit/>
          </a:bodyPr>
          <a:lstStyle/>
          <a:p>
            <a:pPr>
              <a:spcBef>
                <a:spcPts val="2200"/>
              </a:spcBef>
            </a:pPr>
            <a:r>
              <a:rPr lang="sv-SE" dirty="0"/>
              <a:t>Vi har för närvarande inget bestämt mål för vår ekonomiska buffert</a:t>
            </a:r>
          </a:p>
          <a:p>
            <a:pPr>
              <a:spcBef>
                <a:spcPts val="2200"/>
              </a:spcBef>
            </a:pPr>
            <a:r>
              <a:rPr lang="sv-SE" dirty="0"/>
              <a:t>Bufferten vid bokslut 2025 var </a:t>
            </a:r>
            <a:r>
              <a:rPr lang="sv-SE" b="1" dirty="0"/>
              <a:t>666 865 kr</a:t>
            </a:r>
          </a:p>
          <a:p>
            <a:pPr>
              <a:spcBef>
                <a:spcPts val="2200"/>
              </a:spcBef>
            </a:pPr>
            <a:r>
              <a:rPr lang="sv-SE" dirty="0"/>
              <a:t>Våra totala utgifter under 2025 var </a:t>
            </a:r>
            <a:r>
              <a:rPr lang="sv-SE" b="1" dirty="0"/>
              <a:t>393 313 kr</a:t>
            </a:r>
          </a:p>
          <a:p>
            <a:pPr>
              <a:spcBef>
                <a:spcPts val="2200"/>
              </a:spcBef>
            </a:pPr>
            <a:r>
              <a:rPr lang="sv-SE" dirty="0"/>
              <a:t>Vår buffert täcker ca </a:t>
            </a:r>
            <a:r>
              <a:rPr lang="sv-SE" b="1" dirty="0"/>
              <a:t>1,7</a:t>
            </a:r>
            <a:r>
              <a:rPr lang="sv-SE" dirty="0"/>
              <a:t> ggr</a:t>
            </a:r>
            <a:r>
              <a:rPr lang="sv-SE" b="1" dirty="0"/>
              <a:t> </a:t>
            </a:r>
            <a:r>
              <a:rPr lang="sv-SE" dirty="0"/>
              <a:t>våra utgifter under 2025</a:t>
            </a:r>
          </a:p>
          <a:p>
            <a:pPr>
              <a:spcBef>
                <a:spcPts val="2200"/>
              </a:spcBef>
            </a:pPr>
            <a:r>
              <a:rPr lang="sv-SE" dirty="0"/>
              <a:t>Styrelsen rekommenderar en ekonomisk buffert mål som utgör </a:t>
            </a:r>
            <a:br>
              <a:rPr lang="sv-SE" dirty="0"/>
            </a:br>
            <a:r>
              <a:rPr lang="sv-SE" b="1" dirty="0"/>
              <a:t>1,2</a:t>
            </a:r>
            <a:r>
              <a:rPr lang="sv-SE" dirty="0"/>
              <a:t>–</a:t>
            </a:r>
            <a:r>
              <a:rPr lang="sv-SE" b="1" dirty="0"/>
              <a:t>1,5 av våra totala utgifter under ett år</a:t>
            </a:r>
          </a:p>
        </p:txBody>
      </p:sp>
    </p:spTree>
    <p:extLst>
      <p:ext uri="{BB962C8B-B14F-4D97-AF65-F5344CB8AC3E}">
        <p14:creationId xmlns:p14="http://schemas.microsoft.com/office/powerpoint/2010/main" val="156084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743C9-CE56-75CC-89C5-F3C2244AD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Medlemsavgift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39EE66-06B4-3925-8B8A-3A99A7BE87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pPr>
              <a:spcBef>
                <a:spcPts val="2800"/>
              </a:spcBef>
            </a:pPr>
            <a:r>
              <a:rPr lang="sv-SE" dirty="0">
                <a:solidFill>
                  <a:srgbClr val="222222"/>
                </a:solidFill>
                <a:latin typeface="Arial" panose="020B0604020202020204" pitchFamily="34" charset="0"/>
              </a:rPr>
              <a:t>SFKF står för SLS medlemskapsavgift för studenter och pensionärer – uppskattas på ca </a:t>
            </a:r>
            <a:r>
              <a:rPr lang="sv-SE" b="1" dirty="0">
                <a:solidFill>
                  <a:srgbClr val="222222"/>
                </a:solidFill>
                <a:latin typeface="Arial" panose="020B0604020202020204" pitchFamily="34" charset="0"/>
              </a:rPr>
              <a:t>8 300 kr </a:t>
            </a:r>
            <a:r>
              <a:rPr lang="sv-SE" dirty="0">
                <a:solidFill>
                  <a:srgbClr val="222222"/>
                </a:solidFill>
                <a:latin typeface="Arial" panose="020B0604020202020204" pitchFamily="34" charset="0"/>
              </a:rPr>
              <a:t>2026</a:t>
            </a:r>
          </a:p>
          <a:p>
            <a:pPr>
              <a:spcBef>
                <a:spcPts val="2800"/>
              </a:spcBef>
            </a:pPr>
            <a:r>
              <a:rPr lang="sv-SE" dirty="0">
                <a:solidFill>
                  <a:srgbClr val="222222"/>
                </a:solidFill>
                <a:latin typeface="Arial" panose="020B0604020202020204" pitchFamily="34" charset="0"/>
              </a:rPr>
              <a:t>Nettointäkter från medlemsavgifter uppskattas på ca </a:t>
            </a:r>
            <a:r>
              <a:rPr lang="sv-SE" b="1" dirty="0">
                <a:solidFill>
                  <a:srgbClr val="222222"/>
                </a:solidFill>
                <a:latin typeface="Arial" panose="020B0604020202020204" pitchFamily="34" charset="0"/>
              </a:rPr>
              <a:t>59 000 kr</a:t>
            </a:r>
            <a:endParaRPr lang="sv-SE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>
              <a:spcBef>
                <a:spcPts val="2800"/>
              </a:spcBef>
            </a:pPr>
            <a:r>
              <a:rPr lang="sv-SE" dirty="0">
                <a:solidFill>
                  <a:srgbClr val="222222"/>
                </a:solidFill>
                <a:latin typeface="Arial" panose="020B0604020202020204" pitchFamily="34" charset="0"/>
              </a:rPr>
              <a:t>Vi har för närvarande ca. 420 aktiva medlemmar varav ca. 330 betalar medlemsavgift</a:t>
            </a:r>
          </a:p>
        </p:txBody>
      </p:sp>
    </p:spTree>
    <p:extLst>
      <p:ext uri="{BB962C8B-B14F-4D97-AF65-F5344CB8AC3E}">
        <p14:creationId xmlns:p14="http://schemas.microsoft.com/office/powerpoint/2010/main" val="6373968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896187D-CF03-D71E-AB84-E43BC357D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b="1" dirty="0"/>
              <a:t>Förslag för nya medlemsavgifter för 2027:</a:t>
            </a:r>
            <a:endParaRPr lang="sv-SE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6D15D4E-BC25-77DA-BC7B-16F0424177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spcBef>
                <a:spcPts val="2200"/>
              </a:spcBef>
              <a:buAutoNum type="arabicPeriod"/>
            </a:pPr>
            <a:r>
              <a:rPr lang="sv-SE" dirty="0"/>
              <a:t>Läkare: 300 kr*</a:t>
            </a:r>
          </a:p>
          <a:p>
            <a:pPr marL="514350" indent="-514350">
              <a:spcBef>
                <a:spcPts val="2200"/>
              </a:spcBef>
              <a:buFont typeface="Arial" panose="020B0604020202020204" pitchFamily="34" charset="0"/>
              <a:buAutoNum type="arabicPeriod"/>
            </a:pPr>
            <a:r>
              <a:rPr lang="sv-SE" dirty="0"/>
              <a:t>Läkare pensionär: 0 kr</a:t>
            </a:r>
          </a:p>
          <a:p>
            <a:pPr marL="514350" indent="-514350">
              <a:spcBef>
                <a:spcPts val="2200"/>
              </a:spcBef>
              <a:buAutoNum type="arabicPeriod"/>
            </a:pPr>
            <a:r>
              <a:rPr lang="sv-SE" dirty="0"/>
              <a:t>Med. </a:t>
            </a:r>
            <a:r>
              <a:rPr lang="sv-SE" dirty="0" err="1"/>
              <a:t>Stud</a:t>
            </a:r>
            <a:r>
              <a:rPr lang="sv-SE" dirty="0"/>
              <a:t>/ Med. </a:t>
            </a:r>
            <a:r>
              <a:rPr lang="sv-SE" dirty="0" err="1"/>
              <a:t>Kand</a:t>
            </a:r>
            <a:r>
              <a:rPr lang="sv-SE" dirty="0"/>
              <a:t>: 100 kr*</a:t>
            </a:r>
          </a:p>
          <a:p>
            <a:pPr marL="514350" indent="-514350">
              <a:spcBef>
                <a:spcPts val="2200"/>
              </a:spcBef>
              <a:buAutoNum type="arabicPeriod"/>
            </a:pPr>
            <a:r>
              <a:rPr lang="sv-SE" dirty="0"/>
              <a:t>Associerade medlemmar: 100 kr</a:t>
            </a:r>
          </a:p>
          <a:p>
            <a:pPr marL="514350" indent="-514350">
              <a:spcBef>
                <a:spcPts val="2200"/>
              </a:spcBef>
              <a:buAutoNum type="arabicPeriod"/>
            </a:pPr>
            <a:r>
              <a:rPr lang="sv-SE" dirty="0"/>
              <a:t>Associerade medlemmar pensionär: 0 kr</a:t>
            </a:r>
          </a:p>
          <a:p>
            <a:pPr marL="0" indent="0">
              <a:spcBef>
                <a:spcPts val="2200"/>
              </a:spcBef>
              <a:buNone/>
            </a:pPr>
            <a:r>
              <a:rPr lang="sv-SE" dirty="0"/>
              <a:t>*SLS-medlemskap är obligatoriskt för samtliga medlemmar som är läkare och avgift för detta tillkommer (för närvarande 173 kr–87 kr)</a:t>
            </a:r>
          </a:p>
        </p:txBody>
      </p:sp>
    </p:spTree>
    <p:extLst>
      <p:ext uri="{BB962C8B-B14F-4D97-AF65-F5344CB8AC3E}">
        <p14:creationId xmlns:p14="http://schemas.microsoft.com/office/powerpoint/2010/main" val="4000076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1FF55-5E3D-18E7-78D2-831ECC2E2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Stipendier 2026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5F06A1-6507-FE2D-DA04-B43F205C11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2200"/>
              </a:spcBef>
              <a:buNone/>
            </a:pPr>
            <a:r>
              <a:rPr lang="sv-SE" dirty="0"/>
              <a:t>Oförändrade nivåer jämfört med 2025:</a:t>
            </a:r>
          </a:p>
          <a:p>
            <a:pPr>
              <a:spcBef>
                <a:spcPts val="2200"/>
              </a:spcBef>
            </a:pPr>
            <a:r>
              <a:rPr lang="sv-SE" dirty="0"/>
              <a:t>Resestipendier: 4 * 15 000 kr </a:t>
            </a:r>
          </a:p>
          <a:p>
            <a:pPr>
              <a:spcBef>
                <a:spcPts val="2200"/>
              </a:spcBef>
            </a:pPr>
            <a:r>
              <a:rPr lang="sv-SE" dirty="0"/>
              <a:t>Bästa muntlig presentation: 5000 kr</a:t>
            </a:r>
          </a:p>
          <a:p>
            <a:pPr>
              <a:spcBef>
                <a:spcPts val="2200"/>
              </a:spcBef>
            </a:pPr>
            <a:r>
              <a:rPr lang="sv-SE" dirty="0"/>
              <a:t>Bästa poster: 3000 kr</a:t>
            </a:r>
          </a:p>
          <a:p>
            <a:pPr>
              <a:spcBef>
                <a:spcPts val="2200"/>
              </a:spcBef>
            </a:pPr>
            <a:r>
              <a:rPr lang="sv-SE" dirty="0"/>
              <a:t>Post. dok. Stipendium: 75 000 kr</a:t>
            </a:r>
            <a:endParaRPr lang="sv-SE" i="1" dirty="0"/>
          </a:p>
          <a:p>
            <a:pPr marL="0" indent="0">
              <a:spcBef>
                <a:spcPts val="2200"/>
              </a:spcBef>
              <a:buNone/>
            </a:pPr>
            <a:r>
              <a:rPr lang="sv-SE" b="1" dirty="0"/>
              <a:t>Totalt 143 000 kr</a:t>
            </a:r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1556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EB1188-0E9B-1733-F480-E2D8567FC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/>
              <a:t>Sammanfattning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23D8C4-91EA-7D30-CD40-A50327319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6841"/>
            <a:ext cx="10515600" cy="4720122"/>
          </a:xfrm>
        </p:spPr>
        <p:txBody>
          <a:bodyPr>
            <a:normAutofit/>
          </a:bodyPr>
          <a:lstStyle/>
          <a:p>
            <a:pPr>
              <a:spcBef>
                <a:spcPts val="2200"/>
              </a:spcBef>
            </a:pPr>
            <a:r>
              <a:rPr lang="sv-SE" dirty="0"/>
              <a:t>Budgetförslaget för 2026 bedöms vara hållbart, men vi måste införa korrektioner för att säkerställa vår ekonomi i framtiden</a:t>
            </a:r>
          </a:p>
          <a:p>
            <a:pPr>
              <a:spcBef>
                <a:spcPts val="2200"/>
              </a:spcBef>
            </a:pPr>
            <a:r>
              <a:rPr lang="sv-SE" dirty="0"/>
              <a:t>Vi har ett negativt utslag i årets budgetförslag, som bidrar till att uppnå vårt nyligen bestämda buffertmål</a:t>
            </a:r>
          </a:p>
          <a:p>
            <a:pPr>
              <a:spcBef>
                <a:spcPts val="2200"/>
              </a:spcBef>
            </a:pPr>
            <a:r>
              <a:rPr lang="sv-SE" dirty="0"/>
              <a:t>Buffertmålet är 1,2–1,5X totala utgifter under ett år</a:t>
            </a:r>
          </a:p>
          <a:p>
            <a:pPr>
              <a:spcBef>
                <a:spcPts val="2200"/>
              </a:spcBef>
            </a:pPr>
            <a:r>
              <a:rPr lang="sv-SE" dirty="0"/>
              <a:t>Vi måste höja våra medlemsavgifter för långsiktig stabilitet</a:t>
            </a:r>
          </a:p>
          <a:p>
            <a:pPr>
              <a:spcBef>
                <a:spcPts val="2200"/>
              </a:spcBef>
            </a:pPr>
            <a:r>
              <a:rPr lang="sv-SE" dirty="0"/>
              <a:t>Stipendiernas storlek och antal är ett viktigt styrmedel för budget och buffertmål</a:t>
            </a:r>
          </a:p>
        </p:txBody>
      </p:sp>
    </p:spTree>
    <p:extLst>
      <p:ext uri="{BB962C8B-B14F-4D97-AF65-F5344CB8AC3E}">
        <p14:creationId xmlns:p14="http://schemas.microsoft.com/office/powerpoint/2010/main" val="37737812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0FB3A113893A4A8D2E2BEC46A85530" ma:contentTypeVersion="15" ma:contentTypeDescription="Create a new document." ma:contentTypeScope="" ma:versionID="e18b72d8d263776c6ae497b5667fe735">
  <xsd:schema xmlns:xsd="http://www.w3.org/2001/XMLSchema" xmlns:xs="http://www.w3.org/2001/XMLSchema" xmlns:p="http://schemas.microsoft.com/office/2006/metadata/properties" xmlns:ns2="9e9278b5-33cb-4a87-a3f9-77935f1a7e00" xmlns:ns3="b404e812-72ad-46a7-9e67-814371de2a0d" targetNamespace="http://schemas.microsoft.com/office/2006/metadata/properties" ma:root="true" ma:fieldsID="d6fbc2474c021d859d70a64eed9e8d12" ns2:_="" ns3:_="">
    <xsd:import namespace="9e9278b5-33cb-4a87-a3f9-77935f1a7e00"/>
    <xsd:import namespace="b404e812-72ad-46a7-9e67-814371de2a0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278b5-33cb-4a87-a3f9-77935f1a7e0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e12c2e29-3876-4f0c-ba25-f8f57cb655d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04e812-72ad-46a7-9e67-814371de2a0d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20fed1a9-596a-4a11-9fb2-718b617e95d8}" ma:internalName="TaxCatchAll" ma:showField="CatchAllData" ma:web="b404e812-72ad-46a7-9e67-814371de2a0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404e812-72ad-46a7-9e67-814371de2a0d" xsi:nil="true"/>
    <lcf76f155ced4ddcb4097134ff3c332f xmlns="9e9278b5-33cb-4a87-a3f9-77935f1a7e0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B4BB1E9-B2C5-4CDA-A61B-62D4CC67390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A09E36E-F985-494A-9EC6-0917169FFB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9278b5-33cb-4a87-a3f9-77935f1a7e00"/>
    <ds:schemaRef ds:uri="b404e812-72ad-46a7-9e67-814371de2a0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8195C30-A798-44C8-B609-D664E9E3C824}">
  <ds:schemaRefs>
    <ds:schemaRef ds:uri="http://schemas.microsoft.com/office/2006/documentManagement/types"/>
    <ds:schemaRef ds:uri="http://schemas.microsoft.com/office/infopath/2007/PartnerControls"/>
    <ds:schemaRef ds:uri="9e9278b5-33cb-4a87-a3f9-77935f1a7e00"/>
    <ds:schemaRef ds:uri="http://purl.org/dc/dcmitype/"/>
    <ds:schemaRef ds:uri="http://schemas.microsoft.com/office/2006/metadata/properties"/>
    <ds:schemaRef ds:uri="http://purl.org/dc/terms/"/>
    <ds:schemaRef ds:uri="http://purl.org/dc/elements/1.1/"/>
    <ds:schemaRef ds:uri="http://schemas.openxmlformats.org/package/2006/metadata/core-properties"/>
    <ds:schemaRef ds:uri="b404e812-72ad-46a7-9e67-814371de2a0d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18650</TotalTime>
  <Words>1421</Words>
  <Application>Microsoft Office PowerPoint</Application>
  <PresentationFormat>Bredbild</PresentationFormat>
  <Paragraphs>278</Paragraphs>
  <Slides>10</Slides>
  <Notes>8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Office-tema</vt:lpstr>
      <vt:lpstr>Årsberättelse 2025 och budgetförslag 2026 från skattmästaren i  Svensk förening för  klinisk fysiologi</vt:lpstr>
      <vt:lpstr>Ekonomisk situation 2025-12-31</vt:lpstr>
      <vt:lpstr>Utfall 2025: - 48 152 kr</vt:lpstr>
      <vt:lpstr>Budgetförslag 2026</vt:lpstr>
      <vt:lpstr>Budgetförslaget för 2026 hamnar på -66 500 kr</vt:lpstr>
      <vt:lpstr>Ekonomisk buffert</vt:lpstr>
      <vt:lpstr>Medlemsavgift</vt:lpstr>
      <vt:lpstr>Förslag för nya medlemsavgifter för 2027:</vt:lpstr>
      <vt:lpstr>Stipendier 2026</vt:lpstr>
      <vt:lpstr>Sammanfattning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Årsmöte</dc:title>
  <dc:creator>Lena Forsberg</dc:creator>
  <cp:lastModifiedBy>Magnus Lundin</cp:lastModifiedBy>
  <cp:revision>31</cp:revision>
  <dcterms:created xsi:type="dcterms:W3CDTF">2023-09-27T04:37:12Z</dcterms:created>
  <dcterms:modified xsi:type="dcterms:W3CDTF">2026-09-22T14:21:28Z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0x010100E30FB3A113893A4A8D2E2BEC46A85530</vt:lpwstr>
  </property>
  <property fmtid="{D5CDD505-2E9C-101B-9397-08002B2CF9AE}" pid="3" name="MediaServiceImageTags">
    <vt:lpwstr/>
  </property>
</Properties>
</file>