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6" r:id="rId3"/>
    <p:sldMasterId id="2147483708" r:id="rId4"/>
  </p:sldMasterIdLst>
  <p:notesMasterIdLst>
    <p:notesMasterId r:id="rId24"/>
  </p:notesMasterIdLst>
  <p:sldIdLst>
    <p:sldId id="257" r:id="rId5"/>
    <p:sldId id="2869" r:id="rId6"/>
    <p:sldId id="258" r:id="rId7"/>
    <p:sldId id="2872" r:id="rId8"/>
    <p:sldId id="441" r:id="rId9"/>
    <p:sldId id="268" r:id="rId10"/>
    <p:sldId id="436" r:id="rId11"/>
    <p:sldId id="266" r:id="rId12"/>
    <p:sldId id="2874" r:id="rId13"/>
    <p:sldId id="440" r:id="rId14"/>
    <p:sldId id="492" r:id="rId15"/>
    <p:sldId id="446" r:id="rId16"/>
    <p:sldId id="2871" r:id="rId17"/>
    <p:sldId id="464" r:id="rId18"/>
    <p:sldId id="489" r:id="rId19"/>
    <p:sldId id="276" r:id="rId20"/>
    <p:sldId id="2875" r:id="rId21"/>
    <p:sldId id="2868" r:id="rId22"/>
    <p:sldId id="467"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3"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40DA0-5E08-4F7A-B818-F56E013445E9}"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F1E8CB92-144F-464B-9CC7-9939A75E7672}">
      <dgm:prSet/>
      <dgm:spPr/>
      <dgm:t>
        <a:bodyPr/>
        <a:lstStyle/>
        <a:p>
          <a:r>
            <a:rPr lang="en-US" dirty="0" err="1"/>
            <a:t>Ej</a:t>
          </a:r>
          <a:r>
            <a:rPr lang="en-US" dirty="0"/>
            <a:t> </a:t>
          </a:r>
          <a:r>
            <a:rPr lang="en-US" dirty="0" err="1"/>
            <a:t>återupprepning</a:t>
          </a:r>
          <a:r>
            <a:rPr lang="en-US" dirty="0"/>
            <a:t> av </a:t>
          </a:r>
          <a:r>
            <a:rPr lang="en-US" dirty="0" err="1"/>
            <a:t>undersökning</a:t>
          </a:r>
          <a:r>
            <a:rPr lang="en-US" dirty="0"/>
            <a:t>/prov </a:t>
          </a:r>
          <a:r>
            <a:rPr lang="en-US" dirty="0" err="1"/>
            <a:t>som</a:t>
          </a:r>
          <a:r>
            <a:rPr lang="en-US" dirty="0"/>
            <a:t> redan </a:t>
          </a:r>
          <a:r>
            <a:rPr lang="en-US" dirty="0" err="1"/>
            <a:t>är</a:t>
          </a:r>
          <a:r>
            <a:rPr lang="en-US" dirty="0"/>
            <a:t> </a:t>
          </a:r>
          <a:r>
            <a:rPr lang="en-US" dirty="0" err="1"/>
            <a:t>taget</a:t>
          </a:r>
          <a:endParaRPr lang="en-US" dirty="0"/>
        </a:p>
      </dgm:t>
    </dgm:pt>
    <dgm:pt modelId="{14428A93-7A28-41E2-826A-B5B7391A75FA}" type="parTrans" cxnId="{6E662E64-A6FA-4C20-A426-14FE5DDA5528}">
      <dgm:prSet/>
      <dgm:spPr/>
      <dgm:t>
        <a:bodyPr/>
        <a:lstStyle/>
        <a:p>
          <a:endParaRPr lang="en-US"/>
        </a:p>
      </dgm:t>
    </dgm:pt>
    <dgm:pt modelId="{D91C20DF-04E9-4739-ACC2-546656248BB6}" type="sibTrans" cxnId="{6E662E64-A6FA-4C20-A426-14FE5DDA5528}">
      <dgm:prSet/>
      <dgm:spPr/>
      <dgm:t>
        <a:bodyPr/>
        <a:lstStyle/>
        <a:p>
          <a:endParaRPr lang="en-US"/>
        </a:p>
      </dgm:t>
    </dgm:pt>
    <dgm:pt modelId="{A1FF8CC5-0A80-4F36-9F69-93AB98957563}">
      <dgm:prSet/>
      <dgm:spPr/>
      <dgm:t>
        <a:bodyPr/>
        <a:lstStyle/>
        <a:p>
          <a:r>
            <a:rPr lang="en-US"/>
            <a:t>Ej skadligt</a:t>
          </a:r>
        </a:p>
      </dgm:t>
    </dgm:pt>
    <dgm:pt modelId="{5A1CFBF0-2C67-4212-9B14-EAFE1BA541D0}" type="parTrans" cxnId="{C143A01E-20CB-4DD7-BE0D-8DCB34651E6B}">
      <dgm:prSet/>
      <dgm:spPr/>
      <dgm:t>
        <a:bodyPr/>
        <a:lstStyle/>
        <a:p>
          <a:endParaRPr lang="en-US"/>
        </a:p>
      </dgm:t>
    </dgm:pt>
    <dgm:pt modelId="{018DC528-065C-4C25-8F44-E22C46170D29}" type="sibTrans" cxnId="{C143A01E-20CB-4DD7-BE0D-8DCB34651E6B}">
      <dgm:prSet/>
      <dgm:spPr/>
      <dgm:t>
        <a:bodyPr/>
        <a:lstStyle/>
        <a:p>
          <a:endParaRPr lang="en-US"/>
        </a:p>
      </dgm:t>
    </dgm:pt>
    <dgm:pt modelId="{6CA1B507-D660-4D1A-80CD-BE4F8D726070}">
      <dgm:prSet/>
      <dgm:spPr/>
      <dgm:t>
        <a:bodyPr/>
        <a:lstStyle/>
        <a:p>
          <a:r>
            <a:rPr lang="en-US"/>
            <a:t>Verkligt nödvändigt</a:t>
          </a:r>
        </a:p>
      </dgm:t>
    </dgm:pt>
    <dgm:pt modelId="{8D7C3D4E-A938-4C4C-996C-0F587888E39B}" type="parTrans" cxnId="{BE099537-D1FF-46D9-B2A2-B469EAAB81A7}">
      <dgm:prSet/>
      <dgm:spPr/>
      <dgm:t>
        <a:bodyPr/>
        <a:lstStyle/>
        <a:p>
          <a:endParaRPr lang="en-US"/>
        </a:p>
      </dgm:t>
    </dgm:pt>
    <dgm:pt modelId="{3092B890-7150-4F4D-ADFE-CF31D62A2EBC}" type="sibTrans" cxnId="{BE099537-D1FF-46D9-B2A2-B469EAAB81A7}">
      <dgm:prSet/>
      <dgm:spPr/>
      <dgm:t>
        <a:bodyPr/>
        <a:lstStyle/>
        <a:p>
          <a:endParaRPr lang="en-US"/>
        </a:p>
      </dgm:t>
    </dgm:pt>
    <dgm:pt modelId="{7BA846FA-F227-4CF6-A870-76D5E1744C9A}">
      <dgm:prSet/>
      <dgm:spPr/>
      <dgm:t>
        <a:bodyPr/>
        <a:lstStyle/>
        <a:p>
          <a:r>
            <a:rPr lang="en-US" dirty="0" err="1"/>
            <a:t>Evidensbaserat</a:t>
          </a:r>
          <a:endParaRPr lang="en-US" dirty="0"/>
        </a:p>
      </dgm:t>
    </dgm:pt>
    <dgm:pt modelId="{4717ADF1-A6FB-4771-B4D7-534AB03451D7}" type="sibTrans" cxnId="{9738DC7A-AB49-4E48-98B3-E482566B791F}">
      <dgm:prSet/>
      <dgm:spPr/>
      <dgm:t>
        <a:bodyPr/>
        <a:lstStyle/>
        <a:p>
          <a:endParaRPr lang="en-US"/>
        </a:p>
      </dgm:t>
    </dgm:pt>
    <dgm:pt modelId="{7C5AC846-B9EC-4B44-9137-E0C242AD8292}" type="parTrans" cxnId="{9738DC7A-AB49-4E48-98B3-E482566B791F}">
      <dgm:prSet/>
      <dgm:spPr/>
      <dgm:t>
        <a:bodyPr/>
        <a:lstStyle/>
        <a:p>
          <a:endParaRPr lang="en-US"/>
        </a:p>
      </dgm:t>
    </dgm:pt>
    <dgm:pt modelId="{FE40337F-3366-427F-8701-9B8C2D912C9D}" type="pres">
      <dgm:prSet presAssocID="{96240DA0-5E08-4F7A-B818-F56E013445E9}" presName="hierChild1" presStyleCnt="0">
        <dgm:presLayoutVars>
          <dgm:orgChart val="1"/>
          <dgm:chPref val="1"/>
          <dgm:dir/>
          <dgm:animOne val="branch"/>
          <dgm:animLvl val="lvl"/>
          <dgm:resizeHandles/>
        </dgm:presLayoutVars>
      </dgm:prSet>
      <dgm:spPr/>
    </dgm:pt>
    <dgm:pt modelId="{A78EF73A-5C15-48BF-928A-E9FFF899B1A7}" type="pres">
      <dgm:prSet presAssocID="{7BA846FA-F227-4CF6-A870-76D5E1744C9A}" presName="hierRoot1" presStyleCnt="0">
        <dgm:presLayoutVars>
          <dgm:hierBranch val="init"/>
        </dgm:presLayoutVars>
      </dgm:prSet>
      <dgm:spPr/>
    </dgm:pt>
    <dgm:pt modelId="{FED1ABE1-2887-43F4-9D3E-5AA987F8F79C}" type="pres">
      <dgm:prSet presAssocID="{7BA846FA-F227-4CF6-A870-76D5E1744C9A}" presName="rootComposite1" presStyleCnt="0"/>
      <dgm:spPr/>
    </dgm:pt>
    <dgm:pt modelId="{1D920125-3C88-4308-BACF-41EBF8F864F3}" type="pres">
      <dgm:prSet presAssocID="{7BA846FA-F227-4CF6-A870-76D5E1744C9A}" presName="rootText1" presStyleLbl="node0" presStyleIdx="0" presStyleCnt="4" custLinFactNeighborX="711" custLinFactNeighborY="12750">
        <dgm:presLayoutVars>
          <dgm:chPref val="3"/>
        </dgm:presLayoutVars>
      </dgm:prSet>
      <dgm:spPr/>
    </dgm:pt>
    <dgm:pt modelId="{FB1C18A1-04AB-44D6-A9E5-27120D26F539}" type="pres">
      <dgm:prSet presAssocID="{7BA846FA-F227-4CF6-A870-76D5E1744C9A}" presName="rootConnector1" presStyleLbl="node1" presStyleIdx="0" presStyleCnt="0"/>
      <dgm:spPr/>
    </dgm:pt>
    <dgm:pt modelId="{646DF196-7702-4691-8BF2-DA67D5C5F536}" type="pres">
      <dgm:prSet presAssocID="{7BA846FA-F227-4CF6-A870-76D5E1744C9A}" presName="hierChild2" presStyleCnt="0"/>
      <dgm:spPr/>
    </dgm:pt>
    <dgm:pt modelId="{CEF8E546-AAB2-4B82-A2D8-B472717249AF}" type="pres">
      <dgm:prSet presAssocID="{7BA846FA-F227-4CF6-A870-76D5E1744C9A}" presName="hierChild3" presStyleCnt="0"/>
      <dgm:spPr/>
    </dgm:pt>
    <dgm:pt modelId="{9608701B-A402-490E-B111-A8A6BAF1CBB8}" type="pres">
      <dgm:prSet presAssocID="{F1E8CB92-144F-464B-9CC7-9939A75E7672}" presName="hierRoot1" presStyleCnt="0">
        <dgm:presLayoutVars>
          <dgm:hierBranch val="init"/>
        </dgm:presLayoutVars>
      </dgm:prSet>
      <dgm:spPr/>
    </dgm:pt>
    <dgm:pt modelId="{DF1EBC7E-7F1A-440E-84F2-BCF59CD46FC8}" type="pres">
      <dgm:prSet presAssocID="{F1E8CB92-144F-464B-9CC7-9939A75E7672}" presName="rootComposite1" presStyleCnt="0"/>
      <dgm:spPr/>
    </dgm:pt>
    <dgm:pt modelId="{CD550CF7-A00C-4AF4-AB45-FDDCC4172F30}" type="pres">
      <dgm:prSet presAssocID="{F1E8CB92-144F-464B-9CC7-9939A75E7672}" presName="rootText1" presStyleLbl="node0" presStyleIdx="1" presStyleCnt="4">
        <dgm:presLayoutVars>
          <dgm:chPref val="3"/>
        </dgm:presLayoutVars>
      </dgm:prSet>
      <dgm:spPr/>
    </dgm:pt>
    <dgm:pt modelId="{10520F53-A402-4CFD-83E5-1313AFE3ECCA}" type="pres">
      <dgm:prSet presAssocID="{F1E8CB92-144F-464B-9CC7-9939A75E7672}" presName="rootConnector1" presStyleLbl="node1" presStyleIdx="0" presStyleCnt="0"/>
      <dgm:spPr/>
    </dgm:pt>
    <dgm:pt modelId="{C4B6AA9A-B72E-4332-96E4-FA5BF7C2F092}" type="pres">
      <dgm:prSet presAssocID="{F1E8CB92-144F-464B-9CC7-9939A75E7672}" presName="hierChild2" presStyleCnt="0"/>
      <dgm:spPr/>
    </dgm:pt>
    <dgm:pt modelId="{CBF35C5F-F653-4871-BFDD-BD716C886B8F}" type="pres">
      <dgm:prSet presAssocID="{F1E8CB92-144F-464B-9CC7-9939A75E7672}" presName="hierChild3" presStyleCnt="0"/>
      <dgm:spPr/>
    </dgm:pt>
    <dgm:pt modelId="{CA89EF6F-F1B7-4CE9-B3A4-0D11CD749F1A}" type="pres">
      <dgm:prSet presAssocID="{A1FF8CC5-0A80-4F36-9F69-93AB98957563}" presName="hierRoot1" presStyleCnt="0">
        <dgm:presLayoutVars>
          <dgm:hierBranch val="init"/>
        </dgm:presLayoutVars>
      </dgm:prSet>
      <dgm:spPr/>
    </dgm:pt>
    <dgm:pt modelId="{89877A4B-4FF8-4FA6-808D-F77006C5693F}" type="pres">
      <dgm:prSet presAssocID="{A1FF8CC5-0A80-4F36-9F69-93AB98957563}" presName="rootComposite1" presStyleCnt="0"/>
      <dgm:spPr/>
    </dgm:pt>
    <dgm:pt modelId="{CEE9B846-A160-480B-9DB1-F1785C466F27}" type="pres">
      <dgm:prSet presAssocID="{A1FF8CC5-0A80-4F36-9F69-93AB98957563}" presName="rootText1" presStyleLbl="node0" presStyleIdx="2" presStyleCnt="4">
        <dgm:presLayoutVars>
          <dgm:chPref val="3"/>
        </dgm:presLayoutVars>
      </dgm:prSet>
      <dgm:spPr/>
    </dgm:pt>
    <dgm:pt modelId="{9FB594D4-DA92-47DD-B74B-E18BFDBE72B1}" type="pres">
      <dgm:prSet presAssocID="{A1FF8CC5-0A80-4F36-9F69-93AB98957563}" presName="rootConnector1" presStyleLbl="node1" presStyleIdx="0" presStyleCnt="0"/>
      <dgm:spPr/>
    </dgm:pt>
    <dgm:pt modelId="{707FD1B8-6E40-40F8-BCD0-F183F54B41C8}" type="pres">
      <dgm:prSet presAssocID="{A1FF8CC5-0A80-4F36-9F69-93AB98957563}" presName="hierChild2" presStyleCnt="0"/>
      <dgm:spPr/>
    </dgm:pt>
    <dgm:pt modelId="{2F6A388A-5C30-4596-9AB2-F17010A43316}" type="pres">
      <dgm:prSet presAssocID="{A1FF8CC5-0A80-4F36-9F69-93AB98957563}" presName="hierChild3" presStyleCnt="0"/>
      <dgm:spPr/>
    </dgm:pt>
    <dgm:pt modelId="{DC422EB6-03A0-4B95-9DCA-831C8B015B94}" type="pres">
      <dgm:prSet presAssocID="{6CA1B507-D660-4D1A-80CD-BE4F8D726070}" presName="hierRoot1" presStyleCnt="0">
        <dgm:presLayoutVars>
          <dgm:hierBranch val="init"/>
        </dgm:presLayoutVars>
      </dgm:prSet>
      <dgm:spPr/>
    </dgm:pt>
    <dgm:pt modelId="{2FDCA376-C1B9-41AB-AB45-76B1E9F31C11}" type="pres">
      <dgm:prSet presAssocID="{6CA1B507-D660-4D1A-80CD-BE4F8D726070}" presName="rootComposite1" presStyleCnt="0"/>
      <dgm:spPr/>
    </dgm:pt>
    <dgm:pt modelId="{BFEFD84A-B593-4011-B1A8-3F93CF83E23B}" type="pres">
      <dgm:prSet presAssocID="{6CA1B507-D660-4D1A-80CD-BE4F8D726070}" presName="rootText1" presStyleLbl="node0" presStyleIdx="3" presStyleCnt="4">
        <dgm:presLayoutVars>
          <dgm:chPref val="3"/>
        </dgm:presLayoutVars>
      </dgm:prSet>
      <dgm:spPr/>
    </dgm:pt>
    <dgm:pt modelId="{BE7BD83F-5323-469B-B9F6-CE69D5E7E073}" type="pres">
      <dgm:prSet presAssocID="{6CA1B507-D660-4D1A-80CD-BE4F8D726070}" presName="rootConnector1" presStyleLbl="node1" presStyleIdx="0" presStyleCnt="0"/>
      <dgm:spPr/>
    </dgm:pt>
    <dgm:pt modelId="{C4BF49DB-C63E-4E40-BFEE-E447E6F1D2F5}" type="pres">
      <dgm:prSet presAssocID="{6CA1B507-D660-4D1A-80CD-BE4F8D726070}" presName="hierChild2" presStyleCnt="0"/>
      <dgm:spPr/>
    </dgm:pt>
    <dgm:pt modelId="{3608D4F0-B107-4387-8B40-0D37CD6B66B8}" type="pres">
      <dgm:prSet presAssocID="{6CA1B507-D660-4D1A-80CD-BE4F8D726070}" presName="hierChild3" presStyleCnt="0"/>
      <dgm:spPr/>
    </dgm:pt>
  </dgm:ptLst>
  <dgm:cxnLst>
    <dgm:cxn modelId="{81E52212-4F16-43BC-B211-04925E5B7969}" type="presOf" srcId="{96240DA0-5E08-4F7A-B818-F56E013445E9}" destId="{FE40337F-3366-427F-8701-9B8C2D912C9D}" srcOrd="0" destOrd="0" presId="urn:microsoft.com/office/officeart/2009/3/layout/HorizontalOrganizationChart"/>
    <dgm:cxn modelId="{68133112-581C-44DE-8ED3-6C7A1C2005A8}" type="presOf" srcId="{7BA846FA-F227-4CF6-A870-76D5E1744C9A}" destId="{FB1C18A1-04AB-44D6-A9E5-27120D26F539}" srcOrd="1" destOrd="0" presId="urn:microsoft.com/office/officeart/2009/3/layout/HorizontalOrganizationChart"/>
    <dgm:cxn modelId="{B317751B-CD00-4E15-B1D7-59D2BFA5FE7A}" type="presOf" srcId="{6CA1B507-D660-4D1A-80CD-BE4F8D726070}" destId="{BE7BD83F-5323-469B-B9F6-CE69D5E7E073}" srcOrd="1" destOrd="0" presId="urn:microsoft.com/office/officeart/2009/3/layout/HorizontalOrganizationChart"/>
    <dgm:cxn modelId="{C143A01E-20CB-4DD7-BE0D-8DCB34651E6B}" srcId="{96240DA0-5E08-4F7A-B818-F56E013445E9}" destId="{A1FF8CC5-0A80-4F36-9F69-93AB98957563}" srcOrd="2" destOrd="0" parTransId="{5A1CFBF0-2C67-4212-9B14-EAFE1BA541D0}" sibTransId="{018DC528-065C-4C25-8F44-E22C46170D29}"/>
    <dgm:cxn modelId="{BE099537-D1FF-46D9-B2A2-B469EAAB81A7}" srcId="{96240DA0-5E08-4F7A-B818-F56E013445E9}" destId="{6CA1B507-D660-4D1A-80CD-BE4F8D726070}" srcOrd="3" destOrd="0" parTransId="{8D7C3D4E-A938-4C4C-996C-0F587888E39B}" sibTransId="{3092B890-7150-4F4D-ADFE-CF31D62A2EBC}"/>
    <dgm:cxn modelId="{6E662E64-A6FA-4C20-A426-14FE5DDA5528}" srcId="{96240DA0-5E08-4F7A-B818-F56E013445E9}" destId="{F1E8CB92-144F-464B-9CC7-9939A75E7672}" srcOrd="1" destOrd="0" parTransId="{14428A93-7A28-41E2-826A-B5B7391A75FA}" sibTransId="{D91C20DF-04E9-4739-ACC2-546656248BB6}"/>
    <dgm:cxn modelId="{521CDE65-7A43-4693-8488-2C6649BC152C}" type="presOf" srcId="{A1FF8CC5-0A80-4F36-9F69-93AB98957563}" destId="{CEE9B846-A160-480B-9DB1-F1785C466F27}" srcOrd="0" destOrd="0" presId="urn:microsoft.com/office/officeart/2009/3/layout/HorizontalOrganizationChart"/>
    <dgm:cxn modelId="{DA870246-0D2E-4B12-BD9C-65E3A40D7680}" type="presOf" srcId="{6CA1B507-D660-4D1A-80CD-BE4F8D726070}" destId="{BFEFD84A-B593-4011-B1A8-3F93CF83E23B}" srcOrd="0" destOrd="0" presId="urn:microsoft.com/office/officeart/2009/3/layout/HorizontalOrganizationChart"/>
    <dgm:cxn modelId="{9738DC7A-AB49-4E48-98B3-E482566B791F}" srcId="{96240DA0-5E08-4F7A-B818-F56E013445E9}" destId="{7BA846FA-F227-4CF6-A870-76D5E1744C9A}" srcOrd="0" destOrd="0" parTransId="{7C5AC846-B9EC-4B44-9137-E0C242AD8292}" sibTransId="{4717ADF1-A6FB-4771-B4D7-534AB03451D7}"/>
    <dgm:cxn modelId="{7365F08C-5DBB-427E-B40C-B987A3EB8341}" type="presOf" srcId="{F1E8CB92-144F-464B-9CC7-9939A75E7672}" destId="{CD550CF7-A00C-4AF4-AB45-FDDCC4172F30}" srcOrd="0" destOrd="0" presId="urn:microsoft.com/office/officeart/2009/3/layout/HorizontalOrganizationChart"/>
    <dgm:cxn modelId="{5531A094-DD75-4FCA-AACE-9FAFEC074DD0}" type="presOf" srcId="{F1E8CB92-144F-464B-9CC7-9939A75E7672}" destId="{10520F53-A402-4CFD-83E5-1313AFE3ECCA}" srcOrd="1" destOrd="0" presId="urn:microsoft.com/office/officeart/2009/3/layout/HorizontalOrganizationChart"/>
    <dgm:cxn modelId="{8AEFA5A0-2041-4AB2-BC1D-5B7AC5C8CF87}" type="presOf" srcId="{7BA846FA-F227-4CF6-A870-76D5E1744C9A}" destId="{1D920125-3C88-4308-BACF-41EBF8F864F3}" srcOrd="0" destOrd="0" presId="urn:microsoft.com/office/officeart/2009/3/layout/HorizontalOrganizationChart"/>
    <dgm:cxn modelId="{47F48EF5-5AA8-470E-930A-A3616686E7DF}" type="presOf" srcId="{A1FF8CC5-0A80-4F36-9F69-93AB98957563}" destId="{9FB594D4-DA92-47DD-B74B-E18BFDBE72B1}" srcOrd="1" destOrd="0" presId="urn:microsoft.com/office/officeart/2009/3/layout/HorizontalOrganizationChart"/>
    <dgm:cxn modelId="{714C557C-AE62-4F7E-9F0F-FD1704ECC53F}" type="presParOf" srcId="{FE40337F-3366-427F-8701-9B8C2D912C9D}" destId="{A78EF73A-5C15-48BF-928A-E9FFF899B1A7}" srcOrd="0" destOrd="0" presId="urn:microsoft.com/office/officeart/2009/3/layout/HorizontalOrganizationChart"/>
    <dgm:cxn modelId="{483EDE87-FCE0-4568-86A7-C82BA02088A9}" type="presParOf" srcId="{A78EF73A-5C15-48BF-928A-E9FFF899B1A7}" destId="{FED1ABE1-2887-43F4-9D3E-5AA987F8F79C}" srcOrd="0" destOrd="0" presId="urn:microsoft.com/office/officeart/2009/3/layout/HorizontalOrganizationChart"/>
    <dgm:cxn modelId="{0ABAA3D4-D853-4E9C-9E6F-FA3DFD19D9B1}" type="presParOf" srcId="{FED1ABE1-2887-43F4-9D3E-5AA987F8F79C}" destId="{1D920125-3C88-4308-BACF-41EBF8F864F3}" srcOrd="0" destOrd="0" presId="urn:microsoft.com/office/officeart/2009/3/layout/HorizontalOrganizationChart"/>
    <dgm:cxn modelId="{DDF37A04-7FE3-46DA-B659-D9A17B163776}" type="presParOf" srcId="{FED1ABE1-2887-43F4-9D3E-5AA987F8F79C}" destId="{FB1C18A1-04AB-44D6-A9E5-27120D26F539}" srcOrd="1" destOrd="0" presId="urn:microsoft.com/office/officeart/2009/3/layout/HorizontalOrganizationChart"/>
    <dgm:cxn modelId="{67283E00-AF96-4B1A-A754-85D1431B6C57}" type="presParOf" srcId="{A78EF73A-5C15-48BF-928A-E9FFF899B1A7}" destId="{646DF196-7702-4691-8BF2-DA67D5C5F536}" srcOrd="1" destOrd="0" presId="urn:microsoft.com/office/officeart/2009/3/layout/HorizontalOrganizationChart"/>
    <dgm:cxn modelId="{AF9DBB6D-FC45-445E-8349-43C630CD79A1}" type="presParOf" srcId="{A78EF73A-5C15-48BF-928A-E9FFF899B1A7}" destId="{CEF8E546-AAB2-4B82-A2D8-B472717249AF}" srcOrd="2" destOrd="0" presId="urn:microsoft.com/office/officeart/2009/3/layout/HorizontalOrganizationChart"/>
    <dgm:cxn modelId="{CA2F4D58-E299-4D92-960B-D68D4BCC5A69}" type="presParOf" srcId="{FE40337F-3366-427F-8701-9B8C2D912C9D}" destId="{9608701B-A402-490E-B111-A8A6BAF1CBB8}" srcOrd="1" destOrd="0" presId="urn:microsoft.com/office/officeart/2009/3/layout/HorizontalOrganizationChart"/>
    <dgm:cxn modelId="{F3F1610E-A82E-4FB1-9FB2-8B67DC7789FE}" type="presParOf" srcId="{9608701B-A402-490E-B111-A8A6BAF1CBB8}" destId="{DF1EBC7E-7F1A-440E-84F2-BCF59CD46FC8}" srcOrd="0" destOrd="0" presId="urn:microsoft.com/office/officeart/2009/3/layout/HorizontalOrganizationChart"/>
    <dgm:cxn modelId="{E6AE4E43-6CDA-41F5-9F1C-5698E7B340C9}" type="presParOf" srcId="{DF1EBC7E-7F1A-440E-84F2-BCF59CD46FC8}" destId="{CD550CF7-A00C-4AF4-AB45-FDDCC4172F30}" srcOrd="0" destOrd="0" presId="urn:microsoft.com/office/officeart/2009/3/layout/HorizontalOrganizationChart"/>
    <dgm:cxn modelId="{C5B2CBEE-8FEB-401F-8DF9-2304107CAA91}" type="presParOf" srcId="{DF1EBC7E-7F1A-440E-84F2-BCF59CD46FC8}" destId="{10520F53-A402-4CFD-83E5-1313AFE3ECCA}" srcOrd="1" destOrd="0" presId="urn:microsoft.com/office/officeart/2009/3/layout/HorizontalOrganizationChart"/>
    <dgm:cxn modelId="{94651B1B-FF5B-4C8D-9EC0-ABD6BECC6767}" type="presParOf" srcId="{9608701B-A402-490E-B111-A8A6BAF1CBB8}" destId="{C4B6AA9A-B72E-4332-96E4-FA5BF7C2F092}" srcOrd="1" destOrd="0" presId="urn:microsoft.com/office/officeart/2009/3/layout/HorizontalOrganizationChart"/>
    <dgm:cxn modelId="{AFF6FB9E-E335-4609-A161-F4719B2C0530}" type="presParOf" srcId="{9608701B-A402-490E-B111-A8A6BAF1CBB8}" destId="{CBF35C5F-F653-4871-BFDD-BD716C886B8F}" srcOrd="2" destOrd="0" presId="urn:microsoft.com/office/officeart/2009/3/layout/HorizontalOrganizationChart"/>
    <dgm:cxn modelId="{F8A99DE3-E8CC-481C-BC77-7071526C9B1A}" type="presParOf" srcId="{FE40337F-3366-427F-8701-9B8C2D912C9D}" destId="{CA89EF6F-F1B7-4CE9-B3A4-0D11CD749F1A}" srcOrd="2" destOrd="0" presId="urn:microsoft.com/office/officeart/2009/3/layout/HorizontalOrganizationChart"/>
    <dgm:cxn modelId="{0ECF9FD7-79C5-4DB0-BAA9-ECD87E1C4504}" type="presParOf" srcId="{CA89EF6F-F1B7-4CE9-B3A4-0D11CD749F1A}" destId="{89877A4B-4FF8-4FA6-808D-F77006C5693F}" srcOrd="0" destOrd="0" presId="urn:microsoft.com/office/officeart/2009/3/layout/HorizontalOrganizationChart"/>
    <dgm:cxn modelId="{61506AE6-4086-4588-9214-941E79BA6EF0}" type="presParOf" srcId="{89877A4B-4FF8-4FA6-808D-F77006C5693F}" destId="{CEE9B846-A160-480B-9DB1-F1785C466F27}" srcOrd="0" destOrd="0" presId="urn:microsoft.com/office/officeart/2009/3/layout/HorizontalOrganizationChart"/>
    <dgm:cxn modelId="{C7223174-DAA0-47DB-B2D7-BFB9DD0375EA}" type="presParOf" srcId="{89877A4B-4FF8-4FA6-808D-F77006C5693F}" destId="{9FB594D4-DA92-47DD-B74B-E18BFDBE72B1}" srcOrd="1" destOrd="0" presId="urn:microsoft.com/office/officeart/2009/3/layout/HorizontalOrganizationChart"/>
    <dgm:cxn modelId="{A34D6ED3-5FC6-4995-916C-3C5EF76876EF}" type="presParOf" srcId="{CA89EF6F-F1B7-4CE9-B3A4-0D11CD749F1A}" destId="{707FD1B8-6E40-40F8-BCD0-F183F54B41C8}" srcOrd="1" destOrd="0" presId="urn:microsoft.com/office/officeart/2009/3/layout/HorizontalOrganizationChart"/>
    <dgm:cxn modelId="{6C2268E2-D77A-4AB5-BD22-85326B5A7DC9}" type="presParOf" srcId="{CA89EF6F-F1B7-4CE9-B3A4-0D11CD749F1A}" destId="{2F6A388A-5C30-4596-9AB2-F17010A43316}" srcOrd="2" destOrd="0" presId="urn:microsoft.com/office/officeart/2009/3/layout/HorizontalOrganizationChart"/>
    <dgm:cxn modelId="{BA0AF131-AC34-4AC2-A316-913E5278D53A}" type="presParOf" srcId="{FE40337F-3366-427F-8701-9B8C2D912C9D}" destId="{DC422EB6-03A0-4B95-9DCA-831C8B015B94}" srcOrd="3" destOrd="0" presId="urn:microsoft.com/office/officeart/2009/3/layout/HorizontalOrganizationChart"/>
    <dgm:cxn modelId="{6E6CBD81-295D-478A-BB33-6DD11D718AE7}" type="presParOf" srcId="{DC422EB6-03A0-4B95-9DCA-831C8B015B94}" destId="{2FDCA376-C1B9-41AB-AB45-76B1E9F31C11}" srcOrd="0" destOrd="0" presId="urn:microsoft.com/office/officeart/2009/3/layout/HorizontalOrganizationChart"/>
    <dgm:cxn modelId="{31E9FEA9-5809-4B2D-91E1-3B91094E2309}" type="presParOf" srcId="{2FDCA376-C1B9-41AB-AB45-76B1E9F31C11}" destId="{BFEFD84A-B593-4011-B1A8-3F93CF83E23B}" srcOrd="0" destOrd="0" presId="urn:microsoft.com/office/officeart/2009/3/layout/HorizontalOrganizationChart"/>
    <dgm:cxn modelId="{7D2B25B5-B1F8-4775-8391-76C3AE127B10}" type="presParOf" srcId="{2FDCA376-C1B9-41AB-AB45-76B1E9F31C11}" destId="{BE7BD83F-5323-469B-B9F6-CE69D5E7E073}" srcOrd="1" destOrd="0" presId="urn:microsoft.com/office/officeart/2009/3/layout/HorizontalOrganizationChart"/>
    <dgm:cxn modelId="{87747D10-5CE2-4C90-B04A-0853A45FD926}" type="presParOf" srcId="{DC422EB6-03A0-4B95-9DCA-831C8B015B94}" destId="{C4BF49DB-C63E-4E40-BFEE-E447E6F1D2F5}" srcOrd="1" destOrd="0" presId="urn:microsoft.com/office/officeart/2009/3/layout/HorizontalOrganizationChart"/>
    <dgm:cxn modelId="{6A131397-C929-46C0-A2F6-09CDD8FD30BE}" type="presParOf" srcId="{DC422EB6-03A0-4B95-9DCA-831C8B015B94}" destId="{3608D4F0-B107-4387-8B40-0D37CD6B66B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20125-3C88-4308-BACF-41EBF8F864F3}">
      <dsp:nvSpPr>
        <dsp:cNvPr id="0" name=""/>
        <dsp:cNvSpPr/>
      </dsp:nvSpPr>
      <dsp:spPr>
        <a:xfrm>
          <a:off x="986505" y="122000"/>
          <a:ext cx="3100275" cy="945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err="1"/>
            <a:t>Evidensbaserat</a:t>
          </a:r>
          <a:endParaRPr lang="en-US" sz="2100" kern="1200" dirty="0"/>
        </a:p>
      </dsp:txBody>
      <dsp:txXfrm>
        <a:off x="986505" y="122000"/>
        <a:ext cx="3100275" cy="945584"/>
      </dsp:txXfrm>
    </dsp:sp>
    <dsp:sp modelId="{CD550CF7-A00C-4AF4-AB45-FDDCC4172F30}">
      <dsp:nvSpPr>
        <dsp:cNvPr id="0" name=""/>
        <dsp:cNvSpPr/>
      </dsp:nvSpPr>
      <dsp:spPr>
        <a:xfrm>
          <a:off x="964462" y="1334557"/>
          <a:ext cx="3100275" cy="945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err="1"/>
            <a:t>Ej</a:t>
          </a:r>
          <a:r>
            <a:rPr lang="en-US" sz="2100" kern="1200" dirty="0"/>
            <a:t> </a:t>
          </a:r>
          <a:r>
            <a:rPr lang="en-US" sz="2100" kern="1200" dirty="0" err="1"/>
            <a:t>återupprepning</a:t>
          </a:r>
          <a:r>
            <a:rPr lang="en-US" sz="2100" kern="1200" dirty="0"/>
            <a:t> av </a:t>
          </a:r>
          <a:r>
            <a:rPr lang="en-US" sz="2100" kern="1200" dirty="0" err="1"/>
            <a:t>undersökning</a:t>
          </a:r>
          <a:r>
            <a:rPr lang="en-US" sz="2100" kern="1200" dirty="0"/>
            <a:t>/prov </a:t>
          </a:r>
          <a:r>
            <a:rPr lang="en-US" sz="2100" kern="1200" dirty="0" err="1"/>
            <a:t>som</a:t>
          </a:r>
          <a:r>
            <a:rPr lang="en-US" sz="2100" kern="1200" dirty="0"/>
            <a:t> redan </a:t>
          </a:r>
          <a:r>
            <a:rPr lang="en-US" sz="2100" kern="1200" dirty="0" err="1"/>
            <a:t>är</a:t>
          </a:r>
          <a:r>
            <a:rPr lang="en-US" sz="2100" kern="1200" dirty="0"/>
            <a:t> </a:t>
          </a:r>
          <a:r>
            <a:rPr lang="en-US" sz="2100" kern="1200" dirty="0" err="1"/>
            <a:t>taget</a:t>
          </a:r>
          <a:endParaRPr lang="en-US" sz="2100" kern="1200" dirty="0"/>
        </a:p>
      </dsp:txBody>
      <dsp:txXfrm>
        <a:off x="964462" y="1334557"/>
        <a:ext cx="3100275" cy="945584"/>
      </dsp:txXfrm>
    </dsp:sp>
    <dsp:sp modelId="{CEE9B846-A160-480B-9DB1-F1785C466F27}">
      <dsp:nvSpPr>
        <dsp:cNvPr id="0" name=""/>
        <dsp:cNvSpPr/>
      </dsp:nvSpPr>
      <dsp:spPr>
        <a:xfrm>
          <a:off x="964462" y="2667676"/>
          <a:ext cx="3100275" cy="945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Ej skadligt</a:t>
          </a:r>
        </a:p>
      </dsp:txBody>
      <dsp:txXfrm>
        <a:off x="964462" y="2667676"/>
        <a:ext cx="3100275" cy="945584"/>
      </dsp:txXfrm>
    </dsp:sp>
    <dsp:sp modelId="{BFEFD84A-B593-4011-B1A8-3F93CF83E23B}">
      <dsp:nvSpPr>
        <dsp:cNvPr id="0" name=""/>
        <dsp:cNvSpPr/>
      </dsp:nvSpPr>
      <dsp:spPr>
        <a:xfrm>
          <a:off x="964462" y="4000794"/>
          <a:ext cx="3100275" cy="945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Verkligt nödvändigt</a:t>
          </a:r>
        </a:p>
      </dsp:txBody>
      <dsp:txXfrm>
        <a:off x="964462" y="4000794"/>
        <a:ext cx="3100275" cy="94558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2610B-72C5-4D46-AE46-987FC878C48C}" type="datetimeFigureOut">
              <a:rPr lang="sv-SE" smtClean="0"/>
              <a:t>2023-10-02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7AFFD-7723-44CF-8883-CE62F8114543}" type="slidenum">
              <a:rPr lang="sv-SE" smtClean="0"/>
              <a:t>‹#›</a:t>
            </a:fld>
            <a:endParaRPr lang="sv-SE"/>
          </a:p>
        </p:txBody>
      </p:sp>
    </p:spTree>
    <p:extLst>
      <p:ext uri="{BB962C8B-B14F-4D97-AF65-F5344CB8AC3E}">
        <p14:creationId xmlns:p14="http://schemas.microsoft.com/office/powerpoint/2010/main" val="269308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tack för inbjudan. Alltid trivts inom klinisk fysiologi, </a:t>
            </a:r>
            <a:r>
              <a:rPr lang="sv-SE" dirty="0" err="1"/>
              <a:t>specialite</a:t>
            </a:r>
            <a:r>
              <a:rPr lang="sv-SE" dirty="0"/>
              <a:t> som präglats av nyfikenhet vetgirighet</a:t>
            </a:r>
          </a:p>
          <a:p>
            <a:r>
              <a:rPr lang="sv-SE" dirty="0"/>
              <a:t>Titel med viss undermening. Vi gör mycket klokt men finns utrymme för förbättring</a:t>
            </a:r>
          </a:p>
        </p:txBody>
      </p:sp>
      <p:sp>
        <p:nvSpPr>
          <p:cNvPr id="4" name="Platshållare för bildnummer 3"/>
          <p:cNvSpPr>
            <a:spLocks noGrp="1"/>
          </p:cNvSpPr>
          <p:nvPr>
            <p:ph type="sldNum" sz="quarter" idx="5"/>
          </p:nvPr>
        </p:nvSpPr>
        <p:spPr/>
        <p:txBody>
          <a:bodyPr/>
          <a:lstStyle/>
          <a:p>
            <a:fld id="{04F7AFFD-7723-44CF-8883-CE62F8114543}" type="slidenum">
              <a:rPr lang="sv-SE" smtClean="0"/>
              <a:t>1</a:t>
            </a:fld>
            <a:endParaRPr lang="sv-SE"/>
          </a:p>
        </p:txBody>
      </p:sp>
    </p:spTree>
    <p:extLst>
      <p:ext uri="{BB962C8B-B14F-4D97-AF65-F5344CB8AC3E}">
        <p14:creationId xmlns:p14="http://schemas.microsoft.com/office/powerpoint/2010/main" val="348825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F7AFFD-7723-44CF-8883-CE62F8114543}" type="slidenum">
              <a:rPr lang="sv-SE" smtClean="0"/>
              <a:t>2</a:t>
            </a:fld>
            <a:endParaRPr lang="sv-SE"/>
          </a:p>
        </p:txBody>
      </p:sp>
    </p:spTree>
    <p:extLst>
      <p:ext uri="{BB962C8B-B14F-4D97-AF65-F5344CB8AC3E}">
        <p14:creationId xmlns:p14="http://schemas.microsoft.com/office/powerpoint/2010/main" val="221670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Kloka kliniska val-vad betyder det? Vanligt med begrepp som snabbt blir floskler. Riktlinjer passar sig bra för unga med en åkomma. När jag blivit tillfrågad-kommit att tänka på en bilmekaniker som tog hand om min risiga SAAB. Han kunde mkt om bilar </a:t>
            </a:r>
            <a:r>
              <a:rPr lang="sv-SE" dirty="0" err="1"/>
              <a:t>komb</a:t>
            </a:r>
            <a:r>
              <a:rPr lang="sv-SE" dirty="0"/>
              <a:t> med en osviklig känsla för vad som skulle repareras och vad som skulle lämnas</a:t>
            </a:r>
          </a:p>
        </p:txBody>
      </p:sp>
      <p:sp>
        <p:nvSpPr>
          <p:cNvPr id="4" name="Platshållare för bildnummer 3"/>
          <p:cNvSpPr>
            <a:spLocks noGrp="1"/>
          </p:cNvSpPr>
          <p:nvPr>
            <p:ph type="sldNum" sz="quarter" idx="5"/>
          </p:nvPr>
        </p:nvSpPr>
        <p:spPr/>
        <p:txBody>
          <a:bodyPr/>
          <a:lstStyle/>
          <a:p>
            <a:fld id="{04F7AFFD-7723-44CF-8883-CE62F8114543}" type="slidenum">
              <a:rPr lang="sv-SE" smtClean="0"/>
              <a:t>4</a:t>
            </a:fld>
            <a:endParaRPr lang="sv-SE"/>
          </a:p>
        </p:txBody>
      </p:sp>
    </p:spTree>
    <p:extLst>
      <p:ext uri="{BB962C8B-B14F-4D97-AF65-F5344CB8AC3E}">
        <p14:creationId xmlns:p14="http://schemas.microsoft.com/office/powerpoint/2010/main" val="288358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Lungembolidiagnostik omdebatterat inom internmedicin</a:t>
            </a:r>
          </a:p>
        </p:txBody>
      </p:sp>
      <p:sp>
        <p:nvSpPr>
          <p:cNvPr id="4" name="Platshållare för bildnummer 3"/>
          <p:cNvSpPr>
            <a:spLocks noGrp="1"/>
          </p:cNvSpPr>
          <p:nvPr>
            <p:ph type="sldNum" sz="quarter" idx="5"/>
          </p:nvPr>
        </p:nvSpPr>
        <p:spPr/>
        <p:txBody>
          <a:bodyPr/>
          <a:lstStyle/>
          <a:p>
            <a:fld id="{04F7AFFD-7723-44CF-8883-CE62F8114543}" type="slidenum">
              <a:rPr lang="sv-SE" smtClean="0"/>
              <a:t>6</a:t>
            </a:fld>
            <a:endParaRPr lang="sv-SE"/>
          </a:p>
        </p:txBody>
      </p:sp>
    </p:spTree>
    <p:extLst>
      <p:ext uri="{BB962C8B-B14F-4D97-AF65-F5344CB8AC3E}">
        <p14:creationId xmlns:p14="http://schemas.microsoft.com/office/powerpoint/2010/main" val="314097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Inga nya tankar..</a:t>
            </a:r>
          </a:p>
        </p:txBody>
      </p:sp>
      <p:sp>
        <p:nvSpPr>
          <p:cNvPr id="4" name="Platshållare för bildnummer 3"/>
          <p:cNvSpPr>
            <a:spLocks noGrp="1"/>
          </p:cNvSpPr>
          <p:nvPr>
            <p:ph type="sldNum" sz="quarter" idx="5"/>
          </p:nvPr>
        </p:nvSpPr>
        <p:spPr/>
        <p:txBody>
          <a:bodyPr/>
          <a:lstStyle/>
          <a:p>
            <a:fld id="{04F7AFFD-7723-44CF-8883-CE62F8114543}" type="slidenum">
              <a:rPr lang="sv-SE" smtClean="0"/>
              <a:t>9</a:t>
            </a:fld>
            <a:endParaRPr lang="sv-SE"/>
          </a:p>
        </p:txBody>
      </p:sp>
    </p:spTree>
    <p:extLst>
      <p:ext uri="{BB962C8B-B14F-4D97-AF65-F5344CB8AC3E}">
        <p14:creationId xmlns:p14="http://schemas.microsoft.com/office/powerpoint/2010/main" val="310938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Stuprör og silo pixabay.com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69C36-7964-41A4-A9F0-8B2C7133D3E1}"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2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Stuprör og silo pixabay.com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69C36-7964-41A4-A9F0-8B2C7133D3E1}"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79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Studie i USA-kardiologer sämst. Roar mig med att fråga om patienterna vet varför de undersöks. Aortaoperation stor kirurgi- tveksamt med profylaktisk kir &gt; 80 år-patientfall</a:t>
            </a:r>
          </a:p>
        </p:txBody>
      </p:sp>
      <p:sp>
        <p:nvSpPr>
          <p:cNvPr id="4" name="Platshållare för bildnummer 3"/>
          <p:cNvSpPr>
            <a:spLocks noGrp="1"/>
          </p:cNvSpPr>
          <p:nvPr>
            <p:ph type="sldNum" sz="quarter" idx="5"/>
          </p:nvPr>
        </p:nvSpPr>
        <p:spPr/>
        <p:txBody>
          <a:bodyPr/>
          <a:lstStyle/>
          <a:p>
            <a:fld id="{04F7AFFD-7723-44CF-8883-CE62F8114543}" type="slidenum">
              <a:rPr lang="sv-SE" smtClean="0"/>
              <a:t>18</a:t>
            </a:fld>
            <a:endParaRPr lang="sv-SE"/>
          </a:p>
        </p:txBody>
      </p:sp>
    </p:spTree>
    <p:extLst>
      <p:ext uri="{BB962C8B-B14F-4D97-AF65-F5344CB8AC3E}">
        <p14:creationId xmlns:p14="http://schemas.microsoft.com/office/powerpoint/2010/main" val="100995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CCED5-A796-4715-947F-23C24D03606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35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264412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225447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61003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107705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163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3397921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105800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51148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a:t>Klicka här för att ändra mall för rubrikformat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95919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1299480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206145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2431814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21689114-DEAB-4F99-9B1D-05417A810A8C}" type="datetimeFigureOut">
              <a:rPr lang="nb-NO" smtClean="0"/>
              <a:t>02.10.2023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2306010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1689114-DEAB-4F99-9B1D-05417A810A8C}" type="datetimeFigureOut">
              <a:rPr lang="nb-NO" smtClean="0"/>
              <a:t>02.10.2023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298290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7" name="Date Placeholder 2"/>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3"/>
          <p:cNvSpPr>
            <a:spLocks noGrp="1"/>
          </p:cNvSpPr>
          <p:nvPr>
            <p:ph type="ftr" sz="quarter" idx="11"/>
          </p:nvPr>
        </p:nvSpPr>
        <p:spPr/>
        <p:txBody>
          <a:bodyPr/>
          <a:lstStyle/>
          <a:p>
            <a:endParaRPr lang="nb-NO"/>
          </a:p>
        </p:txBody>
      </p:sp>
      <p:sp>
        <p:nvSpPr>
          <p:cNvPr id="6" name="Slide Number Placeholder 4"/>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1662628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2"/>
          <p:cNvSpPr>
            <a:spLocks noGrp="1"/>
          </p:cNvSpPr>
          <p:nvPr>
            <p:ph type="ftr" sz="quarter" idx="11"/>
          </p:nvPr>
        </p:nvSpPr>
        <p:spPr/>
        <p:txBody>
          <a:bodyPr/>
          <a:lstStyle/>
          <a:p>
            <a:endParaRPr lang="nb-NO"/>
          </a:p>
        </p:txBody>
      </p:sp>
      <p:sp>
        <p:nvSpPr>
          <p:cNvPr id="6" name="Slide Number Placeholder 3"/>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3142405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Date Placeholder 4"/>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5"/>
          <p:cNvSpPr>
            <a:spLocks noGrp="1"/>
          </p:cNvSpPr>
          <p:nvPr>
            <p:ph type="ftr" sz="quarter" idx="11"/>
          </p:nvPr>
        </p:nvSpPr>
        <p:spPr/>
        <p:txBody>
          <a:bodyPr/>
          <a:lstStyle/>
          <a:p>
            <a:endParaRPr lang="nb-NO"/>
          </a:p>
        </p:txBody>
      </p:sp>
      <p:sp>
        <p:nvSpPr>
          <p:cNvPr id="6" name="Slide Number Placeholder 6"/>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3652409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1689114-DEAB-4F99-9B1D-05417A810A8C}" type="datetimeFigureOut">
              <a:rPr lang="nb-NO" smtClean="0"/>
              <a:t>02.10.2023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1207316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1689114-DEAB-4F99-9B1D-05417A810A8C}" type="datetimeFigureOut">
              <a:rPr lang="nb-NO" smtClean="0"/>
              <a:t>02.10.2023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2358286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a:t>Klicka här för att ändra mall för rubrikformat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4139451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a:t>Klicka här för att ändra mall för rubrikformat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a:t>Klicka här för att ändra format på bakgrundstexten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90443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257028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AEAAC8-5791-4BC2-AB57-D9C1DE1385BA}" type="datetimeFigureOut">
              <a:rPr lang="sv-SE" smtClean="0"/>
              <a:t>2023-10-02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1286560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4450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3309709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3704524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1689114-DEAB-4F99-9B1D-05417A810A8C}" type="datetimeFigureOut">
              <a:rPr lang="nb-NO" smtClean="0"/>
              <a:t>02.10.2023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42AEBA2-696F-43F8-ADBA-43EC52AAB120}" type="slidenum">
              <a:rPr lang="nb-NO" smtClean="0"/>
              <a:t>‹#›</a:t>
            </a:fld>
            <a:endParaRPr lang="nb-NO"/>
          </a:p>
        </p:txBody>
      </p:sp>
    </p:spTree>
    <p:extLst>
      <p:ext uri="{BB962C8B-B14F-4D97-AF65-F5344CB8AC3E}">
        <p14:creationId xmlns:p14="http://schemas.microsoft.com/office/powerpoint/2010/main" val="2273741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356357"/>
            <a:ext cx="2844800" cy="365125"/>
          </a:xfrm>
          <a:prstGeom prst="rect">
            <a:avLst/>
          </a:prstGeom>
        </p:spPr>
        <p:txBody>
          <a:bodyPr/>
          <a:lstStyle>
            <a:lvl1pPr>
              <a:defRPr/>
            </a:lvl1pPr>
          </a:lstStyle>
          <a:p>
            <a:pPr>
              <a:defRPr/>
            </a:pPr>
            <a:fld id="{65AEABC1-2289-9440-A9EC-BEE3FF647A5C}" type="datetime1">
              <a:rPr lang="en-US" smtClean="0"/>
              <a:t>10/2/2023</a:t>
            </a:fld>
            <a:endParaRPr lang="en-US"/>
          </a:p>
        </p:txBody>
      </p:sp>
      <p:sp>
        <p:nvSpPr>
          <p:cNvPr id="7" name="Rectangle 5"/>
          <p:cNvSpPr>
            <a:spLocks noGrp="1" noChangeArrowheads="1"/>
          </p:cNvSpPr>
          <p:nvPr>
            <p:ph type="ftr" sz="quarter" idx="11"/>
          </p:nvPr>
        </p:nvSpPr>
        <p:spPr>
          <a:xfrm>
            <a:off x="4165600" y="6350473"/>
            <a:ext cx="3860800" cy="365844"/>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737600" y="6356357"/>
            <a:ext cx="2844800" cy="365125"/>
          </a:xfrm>
          <a:prstGeom prst="rect">
            <a:avLst/>
          </a:prstGeom>
        </p:spPr>
        <p:txBody>
          <a:bodyPr/>
          <a:lstStyle>
            <a:lvl1pPr>
              <a:defRPr/>
            </a:lvl1pPr>
          </a:lstStyle>
          <a:p>
            <a:pPr>
              <a:defRPr/>
            </a:pPr>
            <a:fld id="{6624051E-C142-457F-BFAF-43DA8647576C}" type="slidenum">
              <a:rPr lang="en-US"/>
              <a:pPr>
                <a:defRPr/>
              </a:pPr>
              <a:t>‹#›</a:t>
            </a:fld>
            <a:endParaRPr lang="en-US"/>
          </a:p>
        </p:txBody>
      </p:sp>
    </p:spTree>
    <p:extLst>
      <p:ext uri="{BB962C8B-B14F-4D97-AF65-F5344CB8AC3E}">
        <p14:creationId xmlns:p14="http://schemas.microsoft.com/office/powerpoint/2010/main" val="1766692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D2CC79-9158-C26D-0874-45FBDD8EA0B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FAA4C80-44DF-89B7-1E8B-D7B4B2C5A2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03DDD2A-BE4F-044E-6E2B-8032D645640D}"/>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5" name="Platshållare för sidfot 4">
            <a:extLst>
              <a:ext uri="{FF2B5EF4-FFF2-40B4-BE49-F238E27FC236}">
                <a16:creationId xmlns:a16="http://schemas.microsoft.com/office/drawing/2014/main" id="{8C1760B9-5146-3596-A238-984ED902D91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DA8017-FBF2-1144-559F-97AE2E18F604}"/>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2791825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46185C-9589-E812-0FCF-486C45F5382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CFB14E-9442-C65E-7CB4-074139CF6F6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D969268-1103-6B02-A265-4D64D8ED2951}"/>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5" name="Platshållare för sidfot 4">
            <a:extLst>
              <a:ext uri="{FF2B5EF4-FFF2-40B4-BE49-F238E27FC236}">
                <a16:creationId xmlns:a16="http://schemas.microsoft.com/office/drawing/2014/main" id="{701B4454-1FBC-9BAC-4ED5-0348D5507A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A88908-54E1-FE8A-990A-DB426B642D3F}"/>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1119527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C29D33-82CD-4F38-8555-92A8A58607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B7D01C7-0F55-54E8-2907-49D6C9C0C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20DFBD7-C5AE-9BDF-FD69-A0F9DBB10C75}"/>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5" name="Platshållare för sidfot 4">
            <a:extLst>
              <a:ext uri="{FF2B5EF4-FFF2-40B4-BE49-F238E27FC236}">
                <a16:creationId xmlns:a16="http://schemas.microsoft.com/office/drawing/2014/main" id="{EFE82906-0B28-C617-B388-C1085E93725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2309E4C-7C93-B842-79B1-7C206BC3121D}"/>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2140037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121956-0126-7FBF-A1E2-EF8B1DCD0F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F9C8232-34A7-0EDC-1B44-F9992890D0C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433A1FE-4C8C-6869-0F76-84EC3097FC7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270300F-B359-10F3-0990-373AB8EFFCF0}"/>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6" name="Platshållare för sidfot 5">
            <a:extLst>
              <a:ext uri="{FF2B5EF4-FFF2-40B4-BE49-F238E27FC236}">
                <a16:creationId xmlns:a16="http://schemas.microsoft.com/office/drawing/2014/main" id="{4DABFE5C-FFA9-1ADE-00AB-0C2A0EA695D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B4AFB7A-0916-0C36-8794-EF19E8DFA35A}"/>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3687348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06AB0-BE8B-F373-C7DC-F2E7DA84D14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631366F-0263-BA95-BC88-2A383E368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1EB2667-0762-49A8-3DE8-649D2C9A2A0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AAA612-3C5C-E258-8A5C-7E11027F6B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52AA974-1FA6-D162-982B-E7690093573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856D117-6208-AF19-5D4F-0D70A54047EF}"/>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8" name="Platshållare för sidfot 7">
            <a:extLst>
              <a:ext uri="{FF2B5EF4-FFF2-40B4-BE49-F238E27FC236}">
                <a16:creationId xmlns:a16="http://schemas.microsoft.com/office/drawing/2014/main" id="{77471899-E4BD-45EB-A6E1-5DAC62246DB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10DF42A-A19A-84E4-D191-FEE5B0E30A41}"/>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399203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8AEAAC8-5791-4BC2-AB57-D9C1DE1385BA}" type="datetimeFigureOut">
              <a:rPr lang="sv-SE" smtClean="0"/>
              <a:t>2023-10-02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525540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23EA9-EDCF-43C8-B0B3-549F148C69D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F446C64-2F51-039F-83AD-A76A419B4E8E}"/>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4" name="Platshållare för sidfot 3">
            <a:extLst>
              <a:ext uri="{FF2B5EF4-FFF2-40B4-BE49-F238E27FC236}">
                <a16:creationId xmlns:a16="http://schemas.microsoft.com/office/drawing/2014/main" id="{998C96E8-3CF3-DE84-FC96-AD63A1932FE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6E06F68-103A-9FE8-C964-908F311D85D6}"/>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2794656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134CA0-D5D2-4444-5B00-70E3A9F9B24C}"/>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3" name="Platshållare för sidfot 2">
            <a:extLst>
              <a:ext uri="{FF2B5EF4-FFF2-40B4-BE49-F238E27FC236}">
                <a16:creationId xmlns:a16="http://schemas.microsoft.com/office/drawing/2014/main" id="{27CD3804-2A58-F122-7442-546D90100B6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40129F1-8B48-304D-D3D2-E76C2B1EDF1A}"/>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2496221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B3D31C-4476-C483-D2F5-EF01F219E0C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165B0BC-27E7-B51E-15E4-BEDB6D8C3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D82057C-F291-5EDD-B325-6F4680F55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F8F1A77-51B8-79EF-B36A-7CDAAC9CCDB6}"/>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6" name="Platshållare för sidfot 5">
            <a:extLst>
              <a:ext uri="{FF2B5EF4-FFF2-40B4-BE49-F238E27FC236}">
                <a16:creationId xmlns:a16="http://schemas.microsoft.com/office/drawing/2014/main" id="{FB7782EB-79E4-8317-9259-5910233FA55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DD74BF-1B7E-07BA-EB18-2A79AF87390A}"/>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743350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B80C3-47D7-2EAF-0438-E9A09B85449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365BDA-91EF-C244-BE76-092A286A9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417C678-148F-F923-76B1-B63A1B008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529832B-397C-3346-4383-A05382E82EF5}"/>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6" name="Platshållare för sidfot 5">
            <a:extLst>
              <a:ext uri="{FF2B5EF4-FFF2-40B4-BE49-F238E27FC236}">
                <a16:creationId xmlns:a16="http://schemas.microsoft.com/office/drawing/2014/main" id="{5E466ADE-D0E9-8561-B572-23E6574D983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D879E36-BC58-7DF5-500B-F2B62047FF62}"/>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911945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3B8CAC-E4CF-ABE9-13DF-89866FFB0B8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B201A70-943C-04D7-33A7-9D50EE2BA6D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E6F3B4A-D197-F017-8B30-BF89000B4249}"/>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5" name="Platshållare för sidfot 4">
            <a:extLst>
              <a:ext uri="{FF2B5EF4-FFF2-40B4-BE49-F238E27FC236}">
                <a16:creationId xmlns:a16="http://schemas.microsoft.com/office/drawing/2014/main" id="{A3C76A74-5C72-E9DF-F0B5-460FC4E155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598CB9-05B6-1A33-B73A-51F75525DA14}"/>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2878327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556C6CA-110A-44B1-5EE1-165D97F1FED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1781EB-E2AE-F909-519E-8846B754592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04AFA6F-E167-99DA-6642-5A1AE2D55CDC}"/>
              </a:ext>
            </a:extLst>
          </p:cNvPr>
          <p:cNvSpPr>
            <a:spLocks noGrp="1"/>
          </p:cNvSpPr>
          <p:nvPr>
            <p:ph type="dt" sz="half" idx="10"/>
          </p:nvPr>
        </p:nvSpPr>
        <p:spPr/>
        <p:txBody>
          <a:bodyPr/>
          <a:lstStyle/>
          <a:p>
            <a:fld id="{D15AB1CC-D03A-4AED-8627-E8AB140AC60C}" type="datetimeFigureOut">
              <a:rPr lang="sv-SE" smtClean="0"/>
              <a:t>2023-10-02</a:t>
            </a:fld>
            <a:endParaRPr lang="sv-SE"/>
          </a:p>
        </p:txBody>
      </p:sp>
      <p:sp>
        <p:nvSpPr>
          <p:cNvPr id="5" name="Platshållare för sidfot 4">
            <a:extLst>
              <a:ext uri="{FF2B5EF4-FFF2-40B4-BE49-F238E27FC236}">
                <a16:creationId xmlns:a16="http://schemas.microsoft.com/office/drawing/2014/main" id="{6D1A1331-72E9-1848-C214-1198FA1187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E16C989-5BAD-2EED-6938-42BD62261FB7}"/>
              </a:ext>
            </a:extLst>
          </p:cNvPr>
          <p:cNvSpPr>
            <a:spLocks noGrp="1"/>
          </p:cNvSpPr>
          <p:nvPr>
            <p:ph type="sldNum" sz="quarter" idx="12"/>
          </p:nvPr>
        </p:nvSpPr>
        <p:spPr/>
        <p:txBody>
          <a:bodyPr/>
          <a:lstStyle/>
          <a:p>
            <a:fld id="{ECC7F600-707F-4E33-8090-86CBCAE87D92}" type="slidenum">
              <a:rPr lang="sv-SE" smtClean="0"/>
              <a:t>‹#›</a:t>
            </a:fld>
            <a:endParaRPr lang="sv-SE"/>
          </a:p>
        </p:txBody>
      </p:sp>
    </p:spTree>
    <p:extLst>
      <p:ext uri="{BB962C8B-B14F-4D97-AF65-F5344CB8AC3E}">
        <p14:creationId xmlns:p14="http://schemas.microsoft.com/office/powerpoint/2010/main" val="1769798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FF03-FEB5-4806-B9BC-A21E43890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659052E2-21D6-47BA-8C74-98840980A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FD246250-584E-48F3-BFEF-E37573CB47CD}"/>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5" name="Footer Placeholder 4">
            <a:extLst>
              <a:ext uri="{FF2B5EF4-FFF2-40B4-BE49-F238E27FC236}">
                <a16:creationId xmlns:a16="http://schemas.microsoft.com/office/drawing/2014/main" id="{9C56F526-FEEA-4774-873D-56723371B72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0A05C51-540A-48AC-B127-56BCEE353632}"/>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1740270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1A9A-E61E-4589-89AE-DC3521CD5050}"/>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300A1286-C29D-44CC-A3D0-BC557BFC4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219A5AA6-CB82-4CBB-8D2B-95D87DD4C87F}"/>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5" name="Footer Placeholder 4">
            <a:extLst>
              <a:ext uri="{FF2B5EF4-FFF2-40B4-BE49-F238E27FC236}">
                <a16:creationId xmlns:a16="http://schemas.microsoft.com/office/drawing/2014/main" id="{FD75731A-F326-4076-A1E7-968553C5E4C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1422421-3346-4E8C-950A-4E809251E0B7}"/>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1588433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C92F-AA08-4BBA-A557-5E50E0932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C309592B-B3D4-4C5E-9F14-E93F124D0B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D9563-D9D3-4A25-8C02-0B3478B3BBC6}"/>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5" name="Footer Placeholder 4">
            <a:extLst>
              <a:ext uri="{FF2B5EF4-FFF2-40B4-BE49-F238E27FC236}">
                <a16:creationId xmlns:a16="http://schemas.microsoft.com/office/drawing/2014/main" id="{B91F11D8-F714-4F2A-99B7-C38568F0ECDF}"/>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3C2D305-1F98-4B1F-8AD7-FEF2FFF5F348}"/>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4181990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C637-6AB1-4AA9-AE5D-588FDD7D3366}"/>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F582394F-CA18-4569-9ABC-487EBA84D5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CBB80804-11BA-4CEA-BEE4-A39B41189E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59B1AA08-1E66-4C12-B207-97E8D45E113B}"/>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6" name="Footer Placeholder 5">
            <a:extLst>
              <a:ext uri="{FF2B5EF4-FFF2-40B4-BE49-F238E27FC236}">
                <a16:creationId xmlns:a16="http://schemas.microsoft.com/office/drawing/2014/main" id="{7392909D-1A23-4853-A630-602D0FE80948}"/>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C1256B58-38DE-4ECD-83CA-8665FEC707A4}"/>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45115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8AEAAC8-5791-4BC2-AB57-D9C1DE1385BA}" type="datetimeFigureOut">
              <a:rPr lang="sv-SE" smtClean="0"/>
              <a:t>2023-10-02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704054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2232-F91B-4F59-9C24-AD148E3E1FC5}"/>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03B3D336-E5AB-4D62-9AA7-B581A849B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42B87A-B462-4CDC-AA78-0BAEE962A1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C14A643E-FA7E-4E56-8298-4DAF0A58F4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E62BA-FB78-44A3-ADF3-90F1AC89A8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86220EF9-6D83-46E6-AC6C-63CA10D9D535}"/>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8" name="Footer Placeholder 7">
            <a:extLst>
              <a:ext uri="{FF2B5EF4-FFF2-40B4-BE49-F238E27FC236}">
                <a16:creationId xmlns:a16="http://schemas.microsoft.com/office/drawing/2014/main" id="{E07D7F22-8C93-4DC4-99D6-7E40FBEC0A95}"/>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99A10810-448E-4B03-A418-BA1F6AF5F51D}"/>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121524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C62D-E2D3-4F02-B99D-D26BBAF28D6C}"/>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F93334C0-0EB2-4243-B0C7-75B5DD793308}"/>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4" name="Footer Placeholder 3">
            <a:extLst>
              <a:ext uri="{FF2B5EF4-FFF2-40B4-BE49-F238E27FC236}">
                <a16:creationId xmlns:a16="http://schemas.microsoft.com/office/drawing/2014/main" id="{2ED00D6A-616C-4EDB-9A0C-FD99DB6A91D1}"/>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00B62C0D-FC7E-43E2-98DC-45DECFDD72CA}"/>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4150415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3A547-F6EE-4338-AD1D-50F146A8E7D1}"/>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3" name="Footer Placeholder 2">
            <a:extLst>
              <a:ext uri="{FF2B5EF4-FFF2-40B4-BE49-F238E27FC236}">
                <a16:creationId xmlns:a16="http://schemas.microsoft.com/office/drawing/2014/main" id="{82C3426B-8178-4AA9-96F1-0AEDA16C4B8E}"/>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8C2238BF-D17E-4139-9B4C-5E0424AE480D}"/>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1672062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C374-FF28-4A43-995F-E6A252818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275FD37C-1A7F-4E66-A65B-3B86AAF9D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7BB7F0C3-C405-4D1C-A381-E1F172560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51E5C-C067-47CE-A77B-0E751670B7E0}"/>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6" name="Footer Placeholder 5">
            <a:extLst>
              <a:ext uri="{FF2B5EF4-FFF2-40B4-BE49-F238E27FC236}">
                <a16:creationId xmlns:a16="http://schemas.microsoft.com/office/drawing/2014/main" id="{7D6141C8-2055-480F-B4C1-980537EFE333}"/>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13652541-1F3C-449C-A740-BFC50A1DBCF6}"/>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2740277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2CE4-15CF-4D94-8F1B-A4242E949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B79146FA-2C6E-45AF-8395-96395D596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E2D35F2F-62E3-433E-A738-A37B44450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FD765-D2A9-408B-98A6-0E22E883C7FF}"/>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6" name="Footer Placeholder 5">
            <a:extLst>
              <a:ext uri="{FF2B5EF4-FFF2-40B4-BE49-F238E27FC236}">
                <a16:creationId xmlns:a16="http://schemas.microsoft.com/office/drawing/2014/main" id="{439281C7-A1A4-4E22-9AF2-091F16DC3EE5}"/>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CAF0905C-AE60-491F-95C4-558F68CB587E}"/>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1991662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A160-C6C0-4447-A3B8-5A2CE7648F7E}"/>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B94F8CC1-E979-4D09-BC56-FCECACC20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1FA39C5B-7BB6-44F6-A880-BA73E4EA3EEC}"/>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5" name="Footer Placeholder 4">
            <a:extLst>
              <a:ext uri="{FF2B5EF4-FFF2-40B4-BE49-F238E27FC236}">
                <a16:creationId xmlns:a16="http://schemas.microsoft.com/office/drawing/2014/main" id="{46C49B5B-5F40-425A-95F6-568A4FB1C14A}"/>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0A073838-8D8F-4E84-9107-08706854ED11}"/>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900971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8FB93-7CF3-4591-8497-0E123297AF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4CCD5DAC-4593-443B-BDFB-437B47BDC9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49584AB9-0538-443F-8375-ADE155A4DE25}"/>
              </a:ext>
            </a:extLst>
          </p:cNvPr>
          <p:cNvSpPr>
            <a:spLocks noGrp="1"/>
          </p:cNvSpPr>
          <p:nvPr>
            <p:ph type="dt" sz="half" idx="10"/>
          </p:nvPr>
        </p:nvSpPr>
        <p:spPr/>
        <p:txBody>
          <a:bodyPr/>
          <a:lstStyle/>
          <a:p>
            <a:fld id="{A0F5F159-3E53-4E79-8B88-D7866AE6338B}" type="datetimeFigureOut">
              <a:rPr lang="is-IS" smtClean="0"/>
              <a:t>2.10.2023</a:t>
            </a:fld>
            <a:endParaRPr lang="is-IS"/>
          </a:p>
        </p:txBody>
      </p:sp>
      <p:sp>
        <p:nvSpPr>
          <p:cNvPr id="5" name="Footer Placeholder 4">
            <a:extLst>
              <a:ext uri="{FF2B5EF4-FFF2-40B4-BE49-F238E27FC236}">
                <a16:creationId xmlns:a16="http://schemas.microsoft.com/office/drawing/2014/main" id="{A7CE6D97-4B01-451E-B0BF-03C072D7EDD7}"/>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04BD9365-DB53-411B-B836-A80DECBAFB18}"/>
              </a:ext>
            </a:extLst>
          </p:cNvPr>
          <p:cNvSpPr>
            <a:spLocks noGrp="1"/>
          </p:cNvSpPr>
          <p:nvPr>
            <p:ph type="sldNum" sz="quarter" idx="12"/>
          </p:nvPr>
        </p:nvSpPr>
        <p:spPr/>
        <p:txBody>
          <a:bodyPr/>
          <a:lstStyle/>
          <a:p>
            <a:fld id="{6944E8D0-9451-4ECA-9D57-207B872A0C1D}" type="slidenum">
              <a:rPr lang="is-IS" smtClean="0"/>
              <a:t>‹#›</a:t>
            </a:fld>
            <a:endParaRPr lang="is-IS"/>
          </a:p>
        </p:txBody>
      </p:sp>
    </p:spTree>
    <p:extLst>
      <p:ext uri="{BB962C8B-B14F-4D97-AF65-F5344CB8AC3E}">
        <p14:creationId xmlns:p14="http://schemas.microsoft.com/office/powerpoint/2010/main" val="9911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8AEAAC8-5791-4BC2-AB57-D9C1DE1385BA}" type="datetimeFigureOut">
              <a:rPr lang="sv-SE" smtClean="0"/>
              <a:t>2023-10-02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33471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EAAC8-5791-4BC2-AB57-D9C1DE1385BA}" type="datetimeFigureOut">
              <a:rPr lang="sv-SE" smtClean="0"/>
              <a:t>2023-10-02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309228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8AEAAC8-5791-4BC2-AB57-D9C1DE1385BA}" type="datetimeFigureOut">
              <a:rPr lang="sv-SE" smtClean="0"/>
              <a:t>2023-10-02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138802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8AEAAC8-5791-4BC2-AB57-D9C1DE1385BA}" type="datetimeFigureOut">
              <a:rPr lang="sv-SE" smtClean="0"/>
              <a:t>2023-10-02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79493B9-C8D0-4F1D-9485-D492D19F8BDE}" type="slidenum">
              <a:rPr lang="sv-SE" smtClean="0"/>
              <a:t>‹#›</a:t>
            </a:fld>
            <a:endParaRPr lang="sv-SE"/>
          </a:p>
        </p:txBody>
      </p:sp>
    </p:spTree>
    <p:extLst>
      <p:ext uri="{BB962C8B-B14F-4D97-AF65-F5344CB8AC3E}">
        <p14:creationId xmlns:p14="http://schemas.microsoft.com/office/powerpoint/2010/main" val="425854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3.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5.png"/><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460478-80FE-42F1-A2B0-0835AD7CC487}" type="datetimeFigureOut">
              <a:rPr lang="sv-SE" smtClean="0"/>
              <a:t>2023-10-02</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D29E306-72DC-4546-AA49-868088645D29}" type="slidenum">
              <a:rPr lang="sv-SE" smtClean="0"/>
              <a:t>‹#›</a:t>
            </a:fld>
            <a:endParaRPr lang="sv-SE"/>
          </a:p>
        </p:txBody>
      </p:sp>
    </p:spTree>
    <p:extLst>
      <p:ext uri="{BB962C8B-B14F-4D97-AF65-F5344CB8AC3E}">
        <p14:creationId xmlns:p14="http://schemas.microsoft.com/office/powerpoint/2010/main" val="1862204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460478-80FE-42F1-A2B0-0835AD7CC487}" type="datetimeFigureOut">
              <a:rPr lang="sv-SE" smtClean="0"/>
              <a:t>2023-10-02</a:t>
            </a:fld>
            <a:endParaRPr lang="sv-S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v-S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D29E306-72DC-4546-AA49-868088645D29}" type="slidenum">
              <a:rPr lang="sv-SE" smtClean="0"/>
              <a:t>‹#›</a:t>
            </a:fld>
            <a:endParaRPr lang="sv-SE"/>
          </a:p>
        </p:txBody>
      </p:sp>
    </p:spTree>
    <p:extLst>
      <p:ext uri="{BB962C8B-B14F-4D97-AF65-F5344CB8AC3E}">
        <p14:creationId xmlns:p14="http://schemas.microsoft.com/office/powerpoint/2010/main" val="155412676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BE24751-6784-0DE2-8652-48A777FAF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633B69A-C43E-C394-23DC-381595EB6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C3FD27-6ECF-403E-2116-352ED1333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AB1CC-D03A-4AED-8627-E8AB140AC60C}" type="datetimeFigureOut">
              <a:rPr lang="sv-SE" smtClean="0"/>
              <a:t>2023-10-02</a:t>
            </a:fld>
            <a:endParaRPr lang="sv-SE"/>
          </a:p>
        </p:txBody>
      </p:sp>
      <p:sp>
        <p:nvSpPr>
          <p:cNvPr id="5" name="Platshållare för sidfot 4">
            <a:extLst>
              <a:ext uri="{FF2B5EF4-FFF2-40B4-BE49-F238E27FC236}">
                <a16:creationId xmlns:a16="http://schemas.microsoft.com/office/drawing/2014/main" id="{20AE2202-07BF-2620-F1A6-F53C86EDC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25C16DB-77FB-03DA-EF06-11241013E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7F600-707F-4E33-8090-86CBCAE87D92}" type="slidenum">
              <a:rPr lang="sv-SE" smtClean="0"/>
              <a:t>‹#›</a:t>
            </a:fld>
            <a:endParaRPr lang="sv-SE"/>
          </a:p>
        </p:txBody>
      </p:sp>
    </p:spTree>
    <p:extLst>
      <p:ext uri="{BB962C8B-B14F-4D97-AF65-F5344CB8AC3E}">
        <p14:creationId xmlns:p14="http://schemas.microsoft.com/office/powerpoint/2010/main" val="23422546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26C02C-255E-4A2E-B5E0-112FFF7C4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A9C7806B-3CB5-4A8C-AF97-617A317DE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550BC314-7CA6-4D7D-8FD3-F311A6874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5F159-3E53-4E79-8B88-D7866AE6338B}" type="datetimeFigureOut">
              <a:rPr lang="is-IS" smtClean="0"/>
              <a:t>2.10.2023</a:t>
            </a:fld>
            <a:endParaRPr lang="is-IS"/>
          </a:p>
        </p:txBody>
      </p:sp>
      <p:sp>
        <p:nvSpPr>
          <p:cNvPr id="5" name="Footer Placeholder 4">
            <a:extLst>
              <a:ext uri="{FF2B5EF4-FFF2-40B4-BE49-F238E27FC236}">
                <a16:creationId xmlns:a16="http://schemas.microsoft.com/office/drawing/2014/main" id="{1A7E93DD-6711-4E5E-BD25-AB3410615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5D507A1E-E812-416A-8B70-C176D3AC8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4E8D0-9451-4ECA-9D57-207B872A0C1D}" type="slidenum">
              <a:rPr lang="is-IS" smtClean="0"/>
              <a:t>‹#›</a:t>
            </a:fld>
            <a:endParaRPr lang="is-IS"/>
          </a:p>
        </p:txBody>
      </p:sp>
    </p:spTree>
    <p:extLst>
      <p:ext uri="{BB962C8B-B14F-4D97-AF65-F5344CB8AC3E}">
        <p14:creationId xmlns:p14="http://schemas.microsoft.com/office/powerpoint/2010/main" val="11011353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hyperlink" Target="https://sustainablehealthcare.cochrane.org/"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F47435-6202-47BD-A41E-93F141484315}"/>
              </a:ext>
            </a:extLst>
          </p:cNvPr>
          <p:cNvSpPr>
            <a:spLocks noGrp="1"/>
          </p:cNvSpPr>
          <p:nvPr>
            <p:ph type="ctrTitle"/>
          </p:nvPr>
        </p:nvSpPr>
        <p:spPr>
          <a:xfrm>
            <a:off x="517720" y="581891"/>
            <a:ext cx="7523018" cy="2679237"/>
          </a:xfrm>
        </p:spPr>
        <p:txBody>
          <a:bodyPr>
            <a:normAutofit/>
          </a:bodyPr>
          <a:lstStyle/>
          <a:p>
            <a:pPr algn="ctr"/>
            <a:r>
              <a:rPr lang="sv-SE" sz="4400" dirty="0"/>
              <a:t>Gör vi ”Kloka kliniska val”?</a:t>
            </a:r>
            <a:br>
              <a:rPr lang="sv-SE" sz="4400" dirty="0"/>
            </a:br>
            <a:r>
              <a:rPr lang="sv-SE" sz="4400" dirty="0"/>
              <a:t>3/10 2023</a:t>
            </a:r>
          </a:p>
        </p:txBody>
      </p:sp>
      <p:sp>
        <p:nvSpPr>
          <p:cNvPr id="3" name="Underrubrik 2">
            <a:extLst>
              <a:ext uri="{FF2B5EF4-FFF2-40B4-BE49-F238E27FC236}">
                <a16:creationId xmlns:a16="http://schemas.microsoft.com/office/drawing/2014/main" id="{2529E333-1AF6-485E-BE8D-325D724C5D4E}"/>
              </a:ext>
            </a:extLst>
          </p:cNvPr>
          <p:cNvSpPr>
            <a:spLocks noGrp="1"/>
          </p:cNvSpPr>
          <p:nvPr>
            <p:ph type="subTitle" idx="1"/>
          </p:nvPr>
        </p:nvSpPr>
        <p:spPr>
          <a:xfrm>
            <a:off x="925689" y="4322617"/>
            <a:ext cx="10296493" cy="1953491"/>
          </a:xfrm>
        </p:spPr>
        <p:txBody>
          <a:bodyPr>
            <a:noAutofit/>
          </a:bodyPr>
          <a:lstStyle/>
          <a:p>
            <a:pPr algn="ctr"/>
            <a:r>
              <a:rPr lang="sv-SE" sz="2400" dirty="0"/>
              <a:t>Martin Serrander</a:t>
            </a:r>
          </a:p>
          <a:p>
            <a:pPr algn="ctr"/>
            <a:r>
              <a:rPr lang="sv-SE" sz="2400" dirty="0"/>
              <a:t>Specialist inom internmedicin, kardiologi och klinisk fysiologi</a:t>
            </a:r>
          </a:p>
          <a:p>
            <a:pPr algn="ctr"/>
            <a:r>
              <a:rPr lang="sv-SE" sz="2400" dirty="0"/>
              <a:t>Medicinkliniken, Nyköpings lasarett</a:t>
            </a:r>
          </a:p>
          <a:p>
            <a:pPr algn="ctr"/>
            <a:r>
              <a:rPr lang="sv-SE" sz="2400" dirty="0"/>
              <a:t>Ordförande i Svenska Läkaresällskapets arbetsgrupp ”Kloka kliniska val”</a:t>
            </a:r>
          </a:p>
        </p:txBody>
      </p:sp>
      <p:pic>
        <p:nvPicPr>
          <p:cNvPr id="7" name="Bildobjekt 6">
            <a:extLst>
              <a:ext uri="{FF2B5EF4-FFF2-40B4-BE49-F238E27FC236}">
                <a16:creationId xmlns:a16="http://schemas.microsoft.com/office/drawing/2014/main" id="{42446FE4-C2AF-1F7C-4CD5-BB896C7D6A10}"/>
              </a:ext>
            </a:extLst>
          </p:cNvPr>
          <p:cNvPicPr>
            <a:picLocks noChangeAspect="1"/>
          </p:cNvPicPr>
          <p:nvPr/>
        </p:nvPicPr>
        <p:blipFill>
          <a:blip r:embed="rId3"/>
          <a:stretch>
            <a:fillRect/>
          </a:stretch>
        </p:blipFill>
        <p:spPr>
          <a:xfrm>
            <a:off x="8040738" y="874086"/>
            <a:ext cx="2772162" cy="3448531"/>
          </a:xfrm>
          <a:prstGeom prst="rect">
            <a:avLst/>
          </a:prstGeom>
        </p:spPr>
      </p:pic>
    </p:spTree>
    <p:extLst>
      <p:ext uri="{BB962C8B-B14F-4D97-AF65-F5344CB8AC3E}">
        <p14:creationId xmlns:p14="http://schemas.microsoft.com/office/powerpoint/2010/main" val="10928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84DFAF-E091-428E-8BBA-6EEFB4CC83D7}"/>
              </a:ext>
            </a:extLst>
          </p:cNvPr>
          <p:cNvSpPr>
            <a:spLocks noGrp="1"/>
          </p:cNvSpPr>
          <p:nvPr>
            <p:ph type="title"/>
          </p:nvPr>
        </p:nvSpPr>
        <p:spPr>
          <a:xfrm>
            <a:off x="677334" y="609600"/>
            <a:ext cx="9198186" cy="1320800"/>
          </a:xfrm>
        </p:spPr>
        <p:txBody>
          <a:bodyPr/>
          <a:lstStyle/>
          <a:p>
            <a:pPr algn="ctr"/>
            <a:r>
              <a:rPr lang="sv-SE" dirty="0" err="1"/>
              <a:t>Choosing</a:t>
            </a:r>
            <a:r>
              <a:rPr lang="sv-SE" dirty="0"/>
              <a:t> </a:t>
            </a:r>
            <a:r>
              <a:rPr lang="sv-SE" dirty="0" err="1"/>
              <a:t>wisely</a:t>
            </a:r>
            <a:br>
              <a:rPr lang="sv-SE" dirty="0"/>
            </a:br>
            <a:r>
              <a:rPr lang="sv-SE" dirty="0"/>
              <a:t>-bakgrund</a:t>
            </a:r>
          </a:p>
        </p:txBody>
      </p:sp>
      <p:pic>
        <p:nvPicPr>
          <p:cNvPr id="5" name="Bildobjekt 4">
            <a:extLst>
              <a:ext uri="{FF2B5EF4-FFF2-40B4-BE49-F238E27FC236}">
                <a16:creationId xmlns:a16="http://schemas.microsoft.com/office/drawing/2014/main" id="{57D413C6-668A-43F9-ACBB-095BC42753D2}"/>
              </a:ext>
            </a:extLst>
          </p:cNvPr>
          <p:cNvPicPr>
            <a:picLocks noChangeAspect="1"/>
          </p:cNvPicPr>
          <p:nvPr/>
        </p:nvPicPr>
        <p:blipFill>
          <a:blip r:embed="rId2"/>
          <a:stretch>
            <a:fillRect/>
          </a:stretch>
        </p:blipFill>
        <p:spPr>
          <a:xfrm>
            <a:off x="838200" y="1665412"/>
            <a:ext cx="8678486" cy="1609950"/>
          </a:xfrm>
          <a:prstGeom prst="rect">
            <a:avLst/>
          </a:prstGeom>
        </p:spPr>
      </p:pic>
      <p:sp>
        <p:nvSpPr>
          <p:cNvPr id="10" name="Rektangel 9">
            <a:extLst>
              <a:ext uri="{FF2B5EF4-FFF2-40B4-BE49-F238E27FC236}">
                <a16:creationId xmlns:a16="http://schemas.microsoft.com/office/drawing/2014/main" id="{1007CB66-CB4B-488F-B5EE-5FE2D64790A0}"/>
              </a:ext>
            </a:extLst>
          </p:cNvPr>
          <p:cNvSpPr/>
          <p:nvPr/>
        </p:nvSpPr>
        <p:spPr>
          <a:xfrm>
            <a:off x="10051614" y="1587282"/>
            <a:ext cx="1341898" cy="11841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black"/>
                </a:solidFill>
                <a:effectLst/>
                <a:uLnTx/>
                <a:uFillTx/>
                <a:latin typeface="Calibri" panose="020F0502020204030204"/>
                <a:ea typeface="+mn-ea"/>
                <a:cs typeface="+mn-cs"/>
              </a:rPr>
              <a:t>2010</a:t>
            </a:r>
          </a:p>
        </p:txBody>
      </p:sp>
      <p:sp>
        <p:nvSpPr>
          <p:cNvPr id="11" name="Rektangel 10">
            <a:extLst>
              <a:ext uri="{FF2B5EF4-FFF2-40B4-BE49-F238E27FC236}">
                <a16:creationId xmlns:a16="http://schemas.microsoft.com/office/drawing/2014/main" id="{A160C931-8113-4EA9-A43A-6BF4FF3172EC}"/>
              </a:ext>
            </a:extLst>
          </p:cNvPr>
          <p:cNvSpPr/>
          <p:nvPr/>
        </p:nvSpPr>
        <p:spPr>
          <a:xfrm>
            <a:off x="2062264" y="3429000"/>
            <a:ext cx="3657600" cy="238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Bildobjekt 11">
            <a:extLst>
              <a:ext uri="{FF2B5EF4-FFF2-40B4-BE49-F238E27FC236}">
                <a16:creationId xmlns:a16="http://schemas.microsoft.com/office/drawing/2014/main" id="{F0423441-F9B5-470C-A9A0-8622001FE1BE}"/>
              </a:ext>
            </a:extLst>
          </p:cNvPr>
          <p:cNvPicPr>
            <a:picLocks noChangeAspect="1"/>
          </p:cNvPicPr>
          <p:nvPr/>
        </p:nvPicPr>
        <p:blipFill>
          <a:blip r:embed="rId3"/>
          <a:stretch>
            <a:fillRect/>
          </a:stretch>
        </p:blipFill>
        <p:spPr>
          <a:xfrm>
            <a:off x="5177443" y="1796905"/>
            <a:ext cx="3363122" cy="2388140"/>
          </a:xfrm>
          <a:prstGeom prst="rect">
            <a:avLst/>
          </a:prstGeom>
        </p:spPr>
      </p:pic>
      <p:pic>
        <p:nvPicPr>
          <p:cNvPr id="14" name="Bildobjekt 13">
            <a:extLst>
              <a:ext uri="{FF2B5EF4-FFF2-40B4-BE49-F238E27FC236}">
                <a16:creationId xmlns:a16="http://schemas.microsoft.com/office/drawing/2014/main" id="{E29C98EE-102D-4568-A79F-3786B305BCC8}"/>
              </a:ext>
            </a:extLst>
          </p:cNvPr>
          <p:cNvPicPr>
            <a:picLocks noChangeAspect="1"/>
          </p:cNvPicPr>
          <p:nvPr/>
        </p:nvPicPr>
        <p:blipFill>
          <a:blip r:embed="rId4"/>
          <a:stretch>
            <a:fillRect/>
          </a:stretch>
        </p:blipFill>
        <p:spPr>
          <a:xfrm>
            <a:off x="838200" y="3780352"/>
            <a:ext cx="4628745" cy="3030725"/>
          </a:xfrm>
          <a:prstGeom prst="rect">
            <a:avLst/>
          </a:prstGeom>
        </p:spPr>
      </p:pic>
      <p:sp>
        <p:nvSpPr>
          <p:cNvPr id="15" name="Rektangel 14">
            <a:extLst>
              <a:ext uri="{FF2B5EF4-FFF2-40B4-BE49-F238E27FC236}">
                <a16:creationId xmlns:a16="http://schemas.microsoft.com/office/drawing/2014/main" id="{AADD8A46-584A-422D-8A4F-683020A4C4DE}"/>
              </a:ext>
            </a:extLst>
          </p:cNvPr>
          <p:cNvSpPr/>
          <p:nvPr/>
        </p:nvSpPr>
        <p:spPr>
          <a:xfrm>
            <a:off x="6692630" y="4805464"/>
            <a:ext cx="1498059" cy="1011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Tree>
    <p:extLst>
      <p:ext uri="{BB962C8B-B14F-4D97-AF65-F5344CB8AC3E}">
        <p14:creationId xmlns:p14="http://schemas.microsoft.com/office/powerpoint/2010/main" val="42813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Rubrik 1">
            <a:extLst>
              <a:ext uri="{FF2B5EF4-FFF2-40B4-BE49-F238E27FC236}">
                <a16:creationId xmlns:a16="http://schemas.microsoft.com/office/drawing/2014/main" id="{F2F6DFA3-41F1-479B-9E44-7596C0248F8B}"/>
              </a:ext>
            </a:extLst>
          </p:cNvPr>
          <p:cNvSpPr>
            <a:spLocks noGrp="1"/>
          </p:cNvSpPr>
          <p:nvPr>
            <p:ph type="title"/>
          </p:nvPr>
        </p:nvSpPr>
        <p:spPr>
          <a:xfrm>
            <a:off x="640079" y="2023236"/>
            <a:ext cx="3659777" cy="2820908"/>
          </a:xfrm>
        </p:spPr>
        <p:txBody>
          <a:bodyPr>
            <a:normAutofit/>
          </a:bodyPr>
          <a:lstStyle/>
          <a:p>
            <a:r>
              <a:rPr lang="sv-SE" sz="4000" dirty="0" err="1">
                <a:solidFill>
                  <a:srgbClr val="FFFFFF"/>
                </a:solidFill>
              </a:rPr>
              <a:t>Choosing</a:t>
            </a:r>
            <a:r>
              <a:rPr lang="sv-SE" sz="4000" dirty="0">
                <a:solidFill>
                  <a:srgbClr val="FFFFFF"/>
                </a:solidFill>
              </a:rPr>
              <a:t> </a:t>
            </a:r>
            <a:r>
              <a:rPr lang="sv-SE" sz="4000" dirty="0" err="1">
                <a:solidFill>
                  <a:srgbClr val="FFFFFF"/>
                </a:solidFill>
              </a:rPr>
              <a:t>Wisely</a:t>
            </a:r>
            <a:r>
              <a:rPr lang="sv-SE" sz="4000" dirty="0">
                <a:solidFill>
                  <a:srgbClr val="FFFFFF"/>
                </a:solidFill>
              </a:rPr>
              <a:t>- hörnstenar</a:t>
            </a:r>
          </a:p>
        </p:txBody>
      </p:sp>
      <p:graphicFrame>
        <p:nvGraphicFramePr>
          <p:cNvPr id="12" name="Platshållare för innehåll 2">
            <a:extLst>
              <a:ext uri="{FF2B5EF4-FFF2-40B4-BE49-F238E27FC236}">
                <a16:creationId xmlns:a16="http://schemas.microsoft.com/office/drawing/2014/main" id="{397DA39E-6BD2-40C4-A035-FC5520295F4C}"/>
              </a:ext>
            </a:extLst>
          </p:cNvPr>
          <p:cNvGraphicFramePr>
            <a:graphicFrameLocks noGrp="1"/>
          </p:cNvGraphicFramePr>
          <p:nvPr>
            <p:ph idx="1"/>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il: höger 4">
            <a:extLst>
              <a:ext uri="{FF2B5EF4-FFF2-40B4-BE49-F238E27FC236}">
                <a16:creationId xmlns:a16="http://schemas.microsoft.com/office/drawing/2014/main" id="{C8341B2C-C80B-4ABC-835C-CB03D7D2D85F}"/>
              </a:ext>
            </a:extLst>
          </p:cNvPr>
          <p:cNvSpPr/>
          <p:nvPr/>
        </p:nvSpPr>
        <p:spPr>
          <a:xfrm>
            <a:off x="5413693" y="1410157"/>
            <a:ext cx="1894901" cy="341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3AB43C57-01EA-4B55-84F8-9E694C250CE5}"/>
              </a:ext>
            </a:extLst>
          </p:cNvPr>
          <p:cNvPicPr>
            <a:picLocks noChangeAspect="1"/>
          </p:cNvPicPr>
          <p:nvPr/>
        </p:nvPicPr>
        <p:blipFill rotWithShape="1">
          <a:blip r:embed="rId8"/>
          <a:srcRect t="1" r="5341" b="640"/>
          <a:stretch/>
        </p:blipFill>
        <p:spPr>
          <a:xfrm>
            <a:off x="243976" y="1433607"/>
            <a:ext cx="6443264" cy="3704121"/>
          </a:xfrm>
          <a:prstGeom prst="rect">
            <a:avLst/>
          </a:prstGeom>
        </p:spPr>
      </p:pic>
      <p:sp>
        <p:nvSpPr>
          <p:cNvPr id="8" name="Pil: höger 7">
            <a:extLst>
              <a:ext uri="{FF2B5EF4-FFF2-40B4-BE49-F238E27FC236}">
                <a16:creationId xmlns:a16="http://schemas.microsoft.com/office/drawing/2014/main" id="{76AAA084-9F6F-49E1-B830-4C3AC84674A0}"/>
              </a:ext>
            </a:extLst>
          </p:cNvPr>
          <p:cNvSpPr/>
          <p:nvPr/>
        </p:nvSpPr>
        <p:spPr>
          <a:xfrm>
            <a:off x="1261433" y="2500828"/>
            <a:ext cx="793214" cy="209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il: höger 8">
            <a:extLst>
              <a:ext uri="{FF2B5EF4-FFF2-40B4-BE49-F238E27FC236}">
                <a16:creationId xmlns:a16="http://schemas.microsoft.com/office/drawing/2014/main" id="{6B5E684E-443C-4EE2-810C-5C527CE7B3B5}"/>
              </a:ext>
            </a:extLst>
          </p:cNvPr>
          <p:cNvSpPr/>
          <p:nvPr/>
        </p:nvSpPr>
        <p:spPr>
          <a:xfrm>
            <a:off x="1822198" y="3201720"/>
            <a:ext cx="782197" cy="167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il: höger 9">
            <a:extLst>
              <a:ext uri="{FF2B5EF4-FFF2-40B4-BE49-F238E27FC236}">
                <a16:creationId xmlns:a16="http://schemas.microsoft.com/office/drawing/2014/main" id="{013DE1FD-579E-4BF6-9110-A1B319AF109E}"/>
              </a:ext>
            </a:extLst>
          </p:cNvPr>
          <p:cNvSpPr/>
          <p:nvPr/>
        </p:nvSpPr>
        <p:spPr>
          <a:xfrm>
            <a:off x="5673687" y="2605488"/>
            <a:ext cx="1634907" cy="341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il: höger 10">
            <a:extLst>
              <a:ext uri="{FF2B5EF4-FFF2-40B4-BE49-F238E27FC236}">
                <a16:creationId xmlns:a16="http://schemas.microsoft.com/office/drawing/2014/main" id="{C3A069E9-ADD3-4534-862D-718497E67D7A}"/>
              </a:ext>
            </a:extLst>
          </p:cNvPr>
          <p:cNvSpPr/>
          <p:nvPr/>
        </p:nvSpPr>
        <p:spPr>
          <a:xfrm>
            <a:off x="5794872" y="3888954"/>
            <a:ext cx="1513722" cy="341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il: höger 12">
            <a:extLst>
              <a:ext uri="{FF2B5EF4-FFF2-40B4-BE49-F238E27FC236}">
                <a16:creationId xmlns:a16="http://schemas.microsoft.com/office/drawing/2014/main" id="{8F0DB248-C37A-4D15-8179-C881EAC9C694}"/>
              </a:ext>
            </a:extLst>
          </p:cNvPr>
          <p:cNvSpPr/>
          <p:nvPr/>
        </p:nvSpPr>
        <p:spPr>
          <a:xfrm>
            <a:off x="5794872" y="5255046"/>
            <a:ext cx="1513722" cy="341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7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048636-6704-4C28-9249-8531FEB4A342}"/>
              </a:ext>
            </a:extLst>
          </p:cNvPr>
          <p:cNvSpPr>
            <a:spLocks noGrp="1"/>
          </p:cNvSpPr>
          <p:nvPr>
            <p:ph type="title"/>
          </p:nvPr>
        </p:nvSpPr>
        <p:spPr>
          <a:xfrm>
            <a:off x="695762" y="440303"/>
            <a:ext cx="8596668" cy="752669"/>
          </a:xfrm>
        </p:spPr>
        <p:txBody>
          <a:bodyPr anchor="ctr">
            <a:normAutofit fontScale="90000"/>
          </a:bodyPr>
          <a:lstStyle/>
          <a:p>
            <a:br>
              <a:rPr lang="sv-SE" sz="4800" dirty="0">
                <a:solidFill>
                  <a:schemeClr val="tx1"/>
                </a:solidFill>
              </a:rPr>
            </a:br>
            <a:r>
              <a:rPr lang="sv-SE" sz="4800" dirty="0" err="1">
                <a:solidFill>
                  <a:schemeClr val="tx1"/>
                </a:solidFill>
              </a:rPr>
              <a:t>Choosing</a:t>
            </a:r>
            <a:r>
              <a:rPr lang="sv-SE" sz="4800" dirty="0">
                <a:solidFill>
                  <a:schemeClr val="tx1"/>
                </a:solidFill>
              </a:rPr>
              <a:t> </a:t>
            </a:r>
            <a:r>
              <a:rPr lang="sv-SE" sz="4800" dirty="0" err="1">
                <a:solidFill>
                  <a:schemeClr val="tx1"/>
                </a:solidFill>
              </a:rPr>
              <a:t>wisely</a:t>
            </a:r>
            <a:r>
              <a:rPr lang="sv-SE" sz="4800" dirty="0">
                <a:solidFill>
                  <a:schemeClr val="tx1"/>
                </a:solidFill>
              </a:rPr>
              <a:t>-arbetssätt</a:t>
            </a:r>
            <a:r>
              <a:rPr lang="sv-SE" sz="4800" dirty="0">
                <a:solidFill>
                  <a:schemeClr val="bg1"/>
                </a:solidFill>
              </a:rPr>
              <a:t>-</a:t>
            </a:r>
            <a:r>
              <a:rPr lang="sv-SE" sz="4800" dirty="0" err="1">
                <a:solidFill>
                  <a:schemeClr val="bg1"/>
                </a:solidFill>
              </a:rPr>
              <a:t>arbetssättly</a:t>
            </a:r>
            <a:r>
              <a:rPr lang="sv-SE" sz="4800" dirty="0">
                <a:solidFill>
                  <a:schemeClr val="bg1"/>
                </a:solidFill>
              </a:rPr>
              <a:t>-arbetssätt</a:t>
            </a:r>
          </a:p>
        </p:txBody>
      </p:sp>
      <p:sp>
        <p:nvSpPr>
          <p:cNvPr id="3" name="Platshållare för innehåll 2">
            <a:extLst>
              <a:ext uri="{FF2B5EF4-FFF2-40B4-BE49-F238E27FC236}">
                <a16:creationId xmlns:a16="http://schemas.microsoft.com/office/drawing/2014/main" id="{A7648C1B-1C56-4D47-B6F3-182BC3436CBA}"/>
              </a:ext>
            </a:extLst>
          </p:cNvPr>
          <p:cNvSpPr>
            <a:spLocks noGrp="1"/>
          </p:cNvSpPr>
          <p:nvPr>
            <p:ph idx="1"/>
          </p:nvPr>
        </p:nvSpPr>
        <p:spPr/>
        <p:txBody>
          <a:bodyPr anchor="ctr">
            <a:normAutofit fontScale="92500" lnSpcReduction="20000"/>
          </a:bodyPr>
          <a:lstStyle/>
          <a:p>
            <a:r>
              <a:rPr lang="en-US" sz="3200" dirty="0" err="1"/>
              <a:t>Initiativet</a:t>
            </a:r>
            <a:r>
              <a:rPr lang="en-US" sz="3200" dirty="0"/>
              <a:t> </a:t>
            </a:r>
            <a:r>
              <a:rPr lang="en-US" sz="3200" dirty="0" err="1"/>
              <a:t>måste</a:t>
            </a:r>
            <a:r>
              <a:rPr lang="en-US" sz="3200" dirty="0"/>
              <a:t> </a:t>
            </a:r>
            <a:r>
              <a:rPr lang="en-US" sz="3200" dirty="0" err="1"/>
              <a:t>härröra</a:t>
            </a:r>
            <a:r>
              <a:rPr lang="en-US" sz="3200" dirty="0"/>
              <a:t> </a:t>
            </a:r>
            <a:r>
              <a:rPr lang="en-US" sz="3200" dirty="0" err="1"/>
              <a:t>från</a:t>
            </a:r>
            <a:r>
              <a:rPr lang="en-US" sz="3200" dirty="0"/>
              <a:t> </a:t>
            </a:r>
            <a:r>
              <a:rPr lang="en-US" sz="3200" dirty="0" err="1"/>
              <a:t>professionen</a:t>
            </a:r>
            <a:endParaRPr lang="en-US" sz="3200" dirty="0"/>
          </a:p>
          <a:p>
            <a:r>
              <a:rPr lang="en-US" sz="3200" dirty="0" err="1"/>
              <a:t>Varje</a:t>
            </a:r>
            <a:r>
              <a:rPr lang="en-US" sz="3200" dirty="0"/>
              <a:t> </a:t>
            </a:r>
            <a:r>
              <a:rPr lang="en-US" sz="3200" dirty="0" err="1"/>
              <a:t>specialistförening</a:t>
            </a:r>
            <a:r>
              <a:rPr lang="en-US" sz="3200" dirty="0"/>
              <a:t> tar </a:t>
            </a:r>
            <a:r>
              <a:rPr lang="en-US" sz="3200" dirty="0" err="1"/>
              <a:t>fram</a:t>
            </a:r>
            <a:r>
              <a:rPr lang="en-US" sz="3200" dirty="0"/>
              <a:t> </a:t>
            </a:r>
            <a:r>
              <a:rPr lang="en-US" sz="3200" dirty="0" err="1"/>
              <a:t>lista</a:t>
            </a:r>
            <a:r>
              <a:rPr lang="en-US" sz="3200" dirty="0"/>
              <a:t> </a:t>
            </a:r>
            <a:r>
              <a:rPr lang="en-US" sz="3200" dirty="0" err="1"/>
              <a:t>på</a:t>
            </a:r>
            <a:r>
              <a:rPr lang="en-US" sz="3200" dirty="0"/>
              <a:t> ”5 saker </a:t>
            </a:r>
            <a:r>
              <a:rPr lang="en-US" sz="3200" dirty="0" err="1"/>
              <a:t>som</a:t>
            </a:r>
            <a:r>
              <a:rPr lang="en-US" sz="3200" dirty="0"/>
              <a:t> </a:t>
            </a:r>
            <a:r>
              <a:rPr lang="en-US" sz="3200" dirty="0" err="1"/>
              <a:t>läkare</a:t>
            </a:r>
            <a:r>
              <a:rPr lang="en-US" sz="3200" dirty="0"/>
              <a:t> </a:t>
            </a:r>
            <a:r>
              <a:rPr lang="en-US" sz="3200" dirty="0" err="1"/>
              <a:t>och</a:t>
            </a:r>
            <a:r>
              <a:rPr lang="en-US" sz="3200" dirty="0"/>
              <a:t> patient </a:t>
            </a:r>
            <a:r>
              <a:rPr lang="en-US" sz="3200" dirty="0" err="1"/>
              <a:t>borde</a:t>
            </a:r>
            <a:r>
              <a:rPr lang="en-US" sz="3200" dirty="0"/>
              <a:t> </a:t>
            </a:r>
            <a:r>
              <a:rPr lang="en-US" sz="3200" dirty="0" err="1"/>
              <a:t>ifrågasätta</a:t>
            </a:r>
            <a:r>
              <a:rPr lang="en-US" sz="3200" dirty="0"/>
              <a:t>”</a:t>
            </a:r>
          </a:p>
          <a:p>
            <a:r>
              <a:rPr lang="en-US" sz="3200" dirty="0" err="1"/>
              <a:t>Understryker</a:t>
            </a:r>
            <a:r>
              <a:rPr lang="en-US" sz="3200" dirty="0"/>
              <a:t> </a:t>
            </a:r>
            <a:r>
              <a:rPr lang="en-US" sz="3200" dirty="0" err="1"/>
              <a:t>vikten</a:t>
            </a:r>
            <a:r>
              <a:rPr lang="en-US" sz="3200" dirty="0"/>
              <a:t> av </a:t>
            </a:r>
            <a:r>
              <a:rPr lang="en-US" sz="3200" dirty="0" err="1"/>
              <a:t>ökad</a:t>
            </a:r>
            <a:r>
              <a:rPr lang="en-US" sz="3200" dirty="0"/>
              <a:t> dialog </a:t>
            </a:r>
            <a:r>
              <a:rPr lang="en-US" sz="3200" dirty="0" err="1"/>
              <a:t>mellan</a:t>
            </a:r>
            <a:r>
              <a:rPr lang="en-US" sz="3200" dirty="0"/>
              <a:t> patient </a:t>
            </a:r>
            <a:r>
              <a:rPr lang="en-US" sz="3200" dirty="0" err="1"/>
              <a:t>och</a:t>
            </a:r>
            <a:r>
              <a:rPr lang="en-US" sz="3200" dirty="0"/>
              <a:t> </a:t>
            </a:r>
            <a:r>
              <a:rPr lang="en-US" sz="3200" dirty="0" err="1"/>
              <a:t>läkare</a:t>
            </a:r>
            <a:endParaRPr lang="en-US" sz="3200" dirty="0"/>
          </a:p>
          <a:p>
            <a:r>
              <a:rPr lang="en-US" sz="3200" dirty="0"/>
              <a:t>I </a:t>
            </a:r>
            <a:r>
              <a:rPr lang="en-US" sz="3200" dirty="0" err="1"/>
              <a:t>många</a:t>
            </a:r>
            <a:r>
              <a:rPr lang="en-US" sz="3200" dirty="0"/>
              <a:t> </a:t>
            </a:r>
            <a:r>
              <a:rPr lang="en-US" sz="3200" dirty="0" err="1"/>
              <a:t>länder</a:t>
            </a:r>
            <a:r>
              <a:rPr lang="en-US" sz="3200" dirty="0"/>
              <a:t> </a:t>
            </a:r>
            <a:r>
              <a:rPr lang="en-US" sz="3200" dirty="0" err="1"/>
              <a:t>kompletterats</a:t>
            </a:r>
            <a:r>
              <a:rPr lang="en-US" sz="3200" dirty="0"/>
              <a:t> med </a:t>
            </a:r>
            <a:r>
              <a:rPr lang="en-US" sz="3200" dirty="0" err="1"/>
              <a:t>informationskampanjer</a:t>
            </a:r>
            <a:r>
              <a:rPr lang="en-US" sz="3200" dirty="0"/>
              <a:t> </a:t>
            </a:r>
            <a:r>
              <a:rPr lang="en-US" sz="3200" dirty="0" err="1"/>
              <a:t>riktade</a:t>
            </a:r>
            <a:r>
              <a:rPr lang="en-US" sz="3200" dirty="0"/>
              <a:t> mot </a:t>
            </a:r>
            <a:r>
              <a:rPr lang="en-US" sz="3200" dirty="0" err="1"/>
              <a:t>allmänheten</a:t>
            </a:r>
            <a:endParaRPr lang="en-US" sz="3200" dirty="0"/>
          </a:p>
          <a:p>
            <a:endParaRPr lang="en-US" sz="2400" dirty="0"/>
          </a:p>
          <a:p>
            <a:endParaRPr lang="en-US" sz="2400" dirty="0"/>
          </a:p>
          <a:p>
            <a:endParaRPr lang="en-US" sz="2400" dirty="0"/>
          </a:p>
          <a:p>
            <a:endParaRPr lang="sv-SE" sz="2400" dirty="0"/>
          </a:p>
        </p:txBody>
      </p:sp>
    </p:spTree>
    <p:extLst>
      <p:ext uri="{BB962C8B-B14F-4D97-AF65-F5344CB8AC3E}">
        <p14:creationId xmlns:p14="http://schemas.microsoft.com/office/powerpoint/2010/main" val="6384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57DEBB-010D-DE4D-4BEF-A9B7C3967E0D}"/>
              </a:ext>
            </a:extLst>
          </p:cNvPr>
          <p:cNvSpPr>
            <a:spLocks noGrp="1"/>
          </p:cNvSpPr>
          <p:nvPr>
            <p:ph type="title"/>
          </p:nvPr>
        </p:nvSpPr>
        <p:spPr>
          <a:xfrm>
            <a:off x="5536734" y="609600"/>
            <a:ext cx="3737268" cy="1320800"/>
          </a:xfrm>
        </p:spPr>
        <p:txBody>
          <a:bodyPr>
            <a:normAutofit/>
          </a:bodyPr>
          <a:lstStyle/>
          <a:p>
            <a:pPr>
              <a:lnSpc>
                <a:spcPct val="90000"/>
              </a:lnSpc>
            </a:pPr>
            <a:r>
              <a:rPr lang="sv-SE" sz="2300"/>
              <a:t>Kloka kliniska val- slutrapport maj 2023</a:t>
            </a:r>
            <a:br>
              <a:rPr lang="sv-SE" sz="2300"/>
            </a:br>
            <a:r>
              <a:rPr lang="sv-SE" sz="2300"/>
              <a:t>-arbetsgruppens slutsatser</a:t>
            </a:r>
          </a:p>
        </p:txBody>
      </p:sp>
      <p:sp>
        <p:nvSpPr>
          <p:cNvPr id="5" name="Platshållare för innehåll 4">
            <a:extLst>
              <a:ext uri="{FF2B5EF4-FFF2-40B4-BE49-F238E27FC236}">
                <a16:creationId xmlns:a16="http://schemas.microsoft.com/office/drawing/2014/main" id="{0449D7B7-3A85-6823-D3DA-DE52ABA408E3}"/>
              </a:ext>
            </a:extLst>
          </p:cNvPr>
          <p:cNvSpPr>
            <a:spLocks noGrp="1"/>
          </p:cNvSpPr>
          <p:nvPr>
            <p:ph idx="1"/>
          </p:nvPr>
        </p:nvSpPr>
        <p:spPr>
          <a:xfrm>
            <a:off x="5209563" y="2160589"/>
            <a:ext cx="4064439" cy="3880773"/>
          </a:xfrm>
        </p:spPr>
        <p:txBody>
          <a:bodyPr>
            <a:normAutofit/>
          </a:bodyPr>
          <a:lstStyle/>
          <a:p>
            <a:pPr>
              <a:lnSpc>
                <a:spcPct val="90000"/>
              </a:lnSpc>
            </a:pPr>
            <a:r>
              <a:rPr lang="sv-SE" dirty="0"/>
              <a:t>Lågvärdevård utgör ett betydande problem i Sverige</a:t>
            </a:r>
          </a:p>
          <a:p>
            <a:pPr>
              <a:lnSpc>
                <a:spcPct val="90000"/>
              </a:lnSpc>
            </a:pPr>
            <a:r>
              <a:rPr lang="sv-SE" dirty="0"/>
              <a:t>Bakgrunden är komplex och finns på flera nivåer i samhället</a:t>
            </a:r>
          </a:p>
          <a:p>
            <a:pPr>
              <a:lnSpc>
                <a:spcPct val="90000"/>
              </a:lnSpc>
            </a:pPr>
            <a:r>
              <a:rPr lang="sv-SE" dirty="0"/>
              <a:t>Centralt att uppnå förändring i attityder och beteenden hos oss inom vården</a:t>
            </a:r>
          </a:p>
          <a:p>
            <a:pPr>
              <a:lnSpc>
                <a:spcPct val="90000"/>
              </a:lnSpc>
            </a:pPr>
            <a:r>
              <a:rPr lang="sv-SE" dirty="0" err="1"/>
              <a:t>Choosing</a:t>
            </a:r>
            <a:r>
              <a:rPr lang="sv-SE" dirty="0"/>
              <a:t> </a:t>
            </a:r>
            <a:r>
              <a:rPr lang="sv-SE" dirty="0" err="1"/>
              <a:t>wisely</a:t>
            </a:r>
            <a:r>
              <a:rPr lang="sv-SE" dirty="0"/>
              <a:t> som modell har fått en del befogad kritik men fördelarna överväger</a:t>
            </a:r>
          </a:p>
          <a:p>
            <a:pPr>
              <a:lnSpc>
                <a:spcPct val="90000"/>
              </a:lnSpc>
            </a:pPr>
            <a:r>
              <a:rPr lang="sv-SE" dirty="0"/>
              <a:t>Kloka kliniska val ligger i linje med Svenska Läkaresällskapets övriga projekt och policy</a:t>
            </a:r>
          </a:p>
          <a:p>
            <a:pPr>
              <a:lnSpc>
                <a:spcPct val="90000"/>
              </a:lnSpc>
            </a:pPr>
            <a:endParaRPr lang="sv-SE" dirty="0"/>
          </a:p>
        </p:txBody>
      </p:sp>
      <p:pic>
        <p:nvPicPr>
          <p:cNvPr id="7" name="Bildobjekt 6">
            <a:extLst>
              <a:ext uri="{FF2B5EF4-FFF2-40B4-BE49-F238E27FC236}">
                <a16:creationId xmlns:a16="http://schemas.microsoft.com/office/drawing/2014/main" id="{9187182C-5FAD-D157-C08C-C209C27D06F5}"/>
              </a:ext>
            </a:extLst>
          </p:cNvPr>
          <p:cNvPicPr>
            <a:picLocks noChangeAspect="1"/>
          </p:cNvPicPr>
          <p:nvPr/>
        </p:nvPicPr>
        <p:blipFill rotWithShape="1">
          <a:blip r:embed="rId2"/>
          <a:srcRect t="4082" r="1" b="280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43630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0D8E809-6F44-4A78-BC92-4A35E98CE3CD}"/>
              </a:ext>
            </a:extLst>
          </p:cNvPr>
          <p:cNvSpPr>
            <a:spLocks noGrp="1"/>
          </p:cNvSpPr>
          <p:nvPr>
            <p:ph type="title"/>
          </p:nvPr>
        </p:nvSpPr>
        <p:spPr/>
        <p:txBody>
          <a:bodyPr/>
          <a:lstStyle/>
          <a:p>
            <a:pPr algn="ctr"/>
            <a:r>
              <a:rPr lang="sv-SE" dirty="0"/>
              <a:t>Överdiagnostik och överbehandling</a:t>
            </a:r>
            <a:br>
              <a:rPr lang="sv-SE" dirty="0"/>
            </a:br>
            <a:r>
              <a:rPr lang="sv-SE" dirty="0"/>
              <a:t>-komplex bakgrund</a:t>
            </a:r>
          </a:p>
        </p:txBody>
      </p:sp>
      <p:pic>
        <p:nvPicPr>
          <p:cNvPr id="9" name="Platshållare för innehåll 8">
            <a:extLst>
              <a:ext uri="{FF2B5EF4-FFF2-40B4-BE49-F238E27FC236}">
                <a16:creationId xmlns:a16="http://schemas.microsoft.com/office/drawing/2014/main" id="{94AB79B4-3B24-4828-AFA5-5DE67E5B247E}"/>
              </a:ext>
            </a:extLst>
          </p:cNvPr>
          <p:cNvPicPr>
            <a:picLocks noGrp="1" noChangeAspect="1"/>
          </p:cNvPicPr>
          <p:nvPr>
            <p:ph idx="1"/>
          </p:nvPr>
        </p:nvPicPr>
        <p:blipFill>
          <a:blip r:embed="rId2"/>
          <a:stretch>
            <a:fillRect/>
          </a:stretch>
        </p:blipFill>
        <p:spPr>
          <a:xfrm>
            <a:off x="821409" y="1930400"/>
            <a:ext cx="8973519" cy="4318000"/>
          </a:xfrm>
        </p:spPr>
      </p:pic>
      <p:sp>
        <p:nvSpPr>
          <p:cNvPr id="10" name="Ellips 9">
            <a:extLst>
              <a:ext uri="{FF2B5EF4-FFF2-40B4-BE49-F238E27FC236}">
                <a16:creationId xmlns:a16="http://schemas.microsoft.com/office/drawing/2014/main" id="{C2984BB5-C167-428F-8810-606FEACD8CE2}"/>
              </a:ext>
            </a:extLst>
          </p:cNvPr>
          <p:cNvSpPr/>
          <p:nvPr/>
        </p:nvSpPr>
        <p:spPr>
          <a:xfrm>
            <a:off x="6504698" y="1930400"/>
            <a:ext cx="3290230" cy="39899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Pil: höger 1">
            <a:extLst>
              <a:ext uri="{FF2B5EF4-FFF2-40B4-BE49-F238E27FC236}">
                <a16:creationId xmlns:a16="http://schemas.microsoft.com/office/drawing/2014/main" id="{5CA7E121-48B2-4B67-A1BB-A729A7E264FA}"/>
              </a:ext>
            </a:extLst>
          </p:cNvPr>
          <p:cNvSpPr/>
          <p:nvPr/>
        </p:nvSpPr>
        <p:spPr>
          <a:xfrm>
            <a:off x="87682" y="2192055"/>
            <a:ext cx="926926" cy="162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Pil: höger 2">
            <a:extLst>
              <a:ext uri="{FF2B5EF4-FFF2-40B4-BE49-F238E27FC236}">
                <a16:creationId xmlns:a16="http://schemas.microsoft.com/office/drawing/2014/main" id="{252423B0-BE74-4AF2-9E84-E347B66F4E2E}"/>
              </a:ext>
            </a:extLst>
          </p:cNvPr>
          <p:cNvSpPr/>
          <p:nvPr/>
        </p:nvSpPr>
        <p:spPr>
          <a:xfrm>
            <a:off x="87682" y="3557392"/>
            <a:ext cx="926926" cy="162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Pil: höger 3">
            <a:extLst>
              <a:ext uri="{FF2B5EF4-FFF2-40B4-BE49-F238E27FC236}">
                <a16:creationId xmlns:a16="http://schemas.microsoft.com/office/drawing/2014/main" id="{EB5BB720-F359-41FB-A189-CD04D8982293}"/>
              </a:ext>
            </a:extLst>
          </p:cNvPr>
          <p:cNvSpPr/>
          <p:nvPr/>
        </p:nvSpPr>
        <p:spPr>
          <a:xfrm>
            <a:off x="87682" y="4922729"/>
            <a:ext cx="926926" cy="162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Pil: vänster 6">
            <a:extLst>
              <a:ext uri="{FF2B5EF4-FFF2-40B4-BE49-F238E27FC236}">
                <a16:creationId xmlns:a16="http://schemas.microsoft.com/office/drawing/2014/main" id="{317AB247-396C-40C6-BC16-CD7B543B865B}"/>
              </a:ext>
            </a:extLst>
          </p:cNvPr>
          <p:cNvSpPr/>
          <p:nvPr/>
        </p:nvSpPr>
        <p:spPr>
          <a:xfrm>
            <a:off x="8029184" y="2787040"/>
            <a:ext cx="1244818" cy="187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il: vänster 7">
            <a:extLst>
              <a:ext uri="{FF2B5EF4-FFF2-40B4-BE49-F238E27FC236}">
                <a16:creationId xmlns:a16="http://schemas.microsoft.com/office/drawing/2014/main" id="{2BA4B2EF-1EF3-4067-A8F6-E2DA861BBC2B}"/>
              </a:ext>
            </a:extLst>
          </p:cNvPr>
          <p:cNvSpPr/>
          <p:nvPr/>
        </p:nvSpPr>
        <p:spPr>
          <a:xfrm>
            <a:off x="8029184" y="4283902"/>
            <a:ext cx="1244818" cy="187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233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koppling 2">
            <a:extLst>
              <a:ext uri="{FF2B5EF4-FFF2-40B4-BE49-F238E27FC236}">
                <a16:creationId xmlns:a16="http://schemas.microsoft.com/office/drawing/2014/main" id="{905668F7-7292-4B6C-8CFC-C32757ECAEE3}"/>
              </a:ext>
            </a:extLst>
          </p:cNvPr>
          <p:cNvCxnSpPr>
            <a:cxnSpLocks/>
          </p:cNvCxnSpPr>
          <p:nvPr/>
        </p:nvCxnSpPr>
        <p:spPr>
          <a:xfrm flipV="1">
            <a:off x="1283776" y="4114112"/>
            <a:ext cx="9624447" cy="194116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Likbent triangel 3">
            <a:extLst>
              <a:ext uri="{FF2B5EF4-FFF2-40B4-BE49-F238E27FC236}">
                <a16:creationId xmlns:a16="http://schemas.microsoft.com/office/drawing/2014/main" id="{72DFE0A6-4B53-4957-84E9-85D8272FA453}"/>
              </a:ext>
            </a:extLst>
          </p:cNvPr>
          <p:cNvSpPr/>
          <p:nvPr/>
        </p:nvSpPr>
        <p:spPr>
          <a:xfrm>
            <a:off x="5579389" y="5031137"/>
            <a:ext cx="1534332" cy="1609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ruta 4">
            <a:extLst>
              <a:ext uri="{FF2B5EF4-FFF2-40B4-BE49-F238E27FC236}">
                <a16:creationId xmlns:a16="http://schemas.microsoft.com/office/drawing/2014/main" id="{C618CB1E-C3FC-4BB6-BF26-1C996538D1B6}"/>
              </a:ext>
            </a:extLst>
          </p:cNvPr>
          <p:cNvSpPr txBox="1"/>
          <p:nvPr/>
        </p:nvSpPr>
        <p:spPr>
          <a:xfrm>
            <a:off x="1136542" y="2069266"/>
            <a:ext cx="49594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-Läkemedelsindustrin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-Patientföreningar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-grundutbildningen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-Tillsynsmyndigheter-IVO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-Rekommendationer i riktlinjer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-Egen oro att missa något viktigt</a:t>
            </a:r>
          </a:p>
        </p:txBody>
      </p:sp>
      <p:sp>
        <p:nvSpPr>
          <p:cNvPr id="6" name="Rubrik 5">
            <a:extLst>
              <a:ext uri="{FF2B5EF4-FFF2-40B4-BE49-F238E27FC236}">
                <a16:creationId xmlns:a16="http://schemas.microsoft.com/office/drawing/2014/main" id="{032BF864-D582-492C-965F-C477739DC59F}"/>
              </a:ext>
            </a:extLst>
          </p:cNvPr>
          <p:cNvSpPr>
            <a:spLocks noGrp="1"/>
          </p:cNvSpPr>
          <p:nvPr>
            <p:ph type="title"/>
          </p:nvPr>
        </p:nvSpPr>
        <p:spPr>
          <a:xfrm>
            <a:off x="838200" y="216976"/>
            <a:ext cx="10515600" cy="898903"/>
          </a:xfrm>
        </p:spPr>
        <p:txBody>
          <a:bodyPr>
            <a:normAutofit fontScale="90000"/>
          </a:bodyPr>
          <a:lstStyle/>
          <a:p>
            <a:r>
              <a:rPr lang="sv-SE" dirty="0"/>
              <a:t>Orsaker till att vi ibland gör för mycket och möjliga vägar att motverka</a:t>
            </a:r>
          </a:p>
        </p:txBody>
      </p:sp>
      <p:sp>
        <p:nvSpPr>
          <p:cNvPr id="9" name="textruta 8">
            <a:extLst>
              <a:ext uri="{FF2B5EF4-FFF2-40B4-BE49-F238E27FC236}">
                <a16:creationId xmlns:a16="http://schemas.microsoft.com/office/drawing/2014/main" id="{1CDCCD38-3D4B-42FC-A9F4-3F70EEA2A52D}"/>
              </a:ext>
            </a:extLst>
          </p:cNvPr>
          <p:cNvSpPr txBox="1"/>
          <p:nvPr/>
        </p:nvSpPr>
        <p:spPr>
          <a:xfrm>
            <a:off x="6819255" y="1128190"/>
            <a:ext cx="49594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44546A"/>
                </a:solidFill>
                <a:effectLst/>
                <a:uLnTx/>
                <a:uFillTx/>
                <a:latin typeface="Calibri" panose="020F0502020204030204"/>
                <a:ea typeface="+mn-ea"/>
                <a:cs typeface="+mn-cs"/>
              </a:rPr>
              <a:t>-ökat kollegialt stöd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44546A"/>
                </a:solidFill>
                <a:effectLst/>
                <a:uLnTx/>
                <a:uFillTx/>
                <a:latin typeface="Calibri" panose="020F0502020204030204"/>
                <a:ea typeface="+mn-ea"/>
                <a:cs typeface="+mn-cs"/>
              </a:rPr>
              <a:t>- Utökad dialog med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44546A"/>
                </a:solidFill>
                <a:effectLst/>
                <a:uLnTx/>
                <a:uFillTx/>
                <a:latin typeface="Calibri" panose="020F0502020204030204"/>
                <a:ea typeface="+mn-ea"/>
                <a:cs typeface="+mn-cs"/>
              </a:rPr>
              <a:t>- Stärka </a:t>
            </a:r>
            <a:r>
              <a:rPr kumimoji="0" lang="sv-SE" sz="2400" b="0" i="0" u="none" strike="noStrike" kern="1200" cap="none" spc="0" normalizeH="0" baseline="0" noProof="0" dirty="0">
                <a:ln>
                  <a:noFill/>
                </a:ln>
                <a:solidFill>
                  <a:srgbClr val="44546A"/>
                </a:solidFill>
                <a:effectLst/>
                <a:uLnTx/>
                <a:uFillTx/>
                <a:latin typeface="Calibri" panose="020F0502020204030204"/>
                <a:ea typeface="+mn-ea"/>
                <a:cs typeface="+mn-cs"/>
              </a:rPr>
              <a:t>egna förmågan att härbärgera osäkerhet</a:t>
            </a:r>
          </a:p>
        </p:txBody>
      </p:sp>
      <p:sp>
        <p:nvSpPr>
          <p:cNvPr id="10" name="Pil: höger 9">
            <a:extLst>
              <a:ext uri="{FF2B5EF4-FFF2-40B4-BE49-F238E27FC236}">
                <a16:creationId xmlns:a16="http://schemas.microsoft.com/office/drawing/2014/main" id="{EE3DC038-61F3-473C-93C2-D7C2ADEA299D}"/>
              </a:ext>
            </a:extLst>
          </p:cNvPr>
          <p:cNvSpPr/>
          <p:nvPr/>
        </p:nvSpPr>
        <p:spPr>
          <a:xfrm>
            <a:off x="4432514" y="3146156"/>
            <a:ext cx="2937549" cy="170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il: höger 10">
            <a:extLst>
              <a:ext uri="{FF2B5EF4-FFF2-40B4-BE49-F238E27FC236}">
                <a16:creationId xmlns:a16="http://schemas.microsoft.com/office/drawing/2014/main" id="{43C09D3D-3C59-40AA-87FD-AB841E37292D}"/>
              </a:ext>
            </a:extLst>
          </p:cNvPr>
          <p:cNvSpPr/>
          <p:nvPr/>
        </p:nvSpPr>
        <p:spPr>
          <a:xfrm>
            <a:off x="4972167" y="3529634"/>
            <a:ext cx="2397896" cy="170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il: höger 11">
            <a:extLst>
              <a:ext uri="{FF2B5EF4-FFF2-40B4-BE49-F238E27FC236}">
                <a16:creationId xmlns:a16="http://schemas.microsoft.com/office/drawing/2014/main" id="{5A79E986-FD37-4C4A-80FB-F9E458ABDEC3}"/>
              </a:ext>
            </a:extLst>
          </p:cNvPr>
          <p:cNvSpPr/>
          <p:nvPr/>
        </p:nvSpPr>
        <p:spPr>
          <a:xfrm>
            <a:off x="5815584" y="3943631"/>
            <a:ext cx="1534332" cy="170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il: nedåt 12">
            <a:extLst>
              <a:ext uri="{FF2B5EF4-FFF2-40B4-BE49-F238E27FC236}">
                <a16:creationId xmlns:a16="http://schemas.microsoft.com/office/drawing/2014/main" id="{4420F43D-D729-44B0-B230-FA6D30C2A978}"/>
              </a:ext>
            </a:extLst>
          </p:cNvPr>
          <p:cNvSpPr/>
          <p:nvPr/>
        </p:nvSpPr>
        <p:spPr>
          <a:xfrm>
            <a:off x="8759952" y="2513346"/>
            <a:ext cx="347472" cy="1646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l: nedåt 1">
            <a:extLst>
              <a:ext uri="{FF2B5EF4-FFF2-40B4-BE49-F238E27FC236}">
                <a16:creationId xmlns:a16="http://schemas.microsoft.com/office/drawing/2014/main" id="{AF05E8A3-3F5C-48DC-9B22-72A1A2D539AE}"/>
              </a:ext>
            </a:extLst>
          </p:cNvPr>
          <p:cNvSpPr/>
          <p:nvPr/>
        </p:nvSpPr>
        <p:spPr>
          <a:xfrm>
            <a:off x="8620466" y="2402237"/>
            <a:ext cx="771506" cy="1941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6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11" grpId="0" animBg="1"/>
      <p:bldP spid="12" grpId="0" animBg="1"/>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ilos, Spannmål, Lagring, Industri, Blå-Branschen">
            <a:extLst>
              <a:ext uri="{FF2B5EF4-FFF2-40B4-BE49-F238E27FC236}">
                <a16:creationId xmlns:a16="http://schemas.microsoft.com/office/drawing/2014/main" id="{E8006C7E-A432-4EA7-BECF-4AE0D5BD4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8"/>
            <a:ext cx="12192000" cy="6972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8291A8-59B0-4D65-915C-5D12685ECA44}"/>
              </a:ext>
            </a:extLst>
          </p:cNvPr>
          <p:cNvSpPr>
            <a:spLocks noGrp="1"/>
          </p:cNvSpPr>
          <p:nvPr>
            <p:ph type="title"/>
          </p:nvPr>
        </p:nvSpPr>
        <p:spPr/>
        <p:txBody>
          <a:bodyPr/>
          <a:lstStyle/>
          <a:p>
            <a:r>
              <a:rPr lang="is-I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Riktlinjer</a:t>
            </a:r>
          </a:p>
        </p:txBody>
      </p:sp>
      <p:sp>
        <p:nvSpPr>
          <p:cNvPr id="6" name="TextBox 5">
            <a:extLst>
              <a:ext uri="{FF2B5EF4-FFF2-40B4-BE49-F238E27FC236}">
                <a16:creationId xmlns:a16="http://schemas.microsoft.com/office/drawing/2014/main" id="{0AA7E91D-DBC1-4C28-9B02-30E978569E1A}"/>
              </a:ext>
            </a:extLst>
          </p:cNvPr>
          <p:cNvSpPr txBox="1"/>
          <p:nvPr/>
        </p:nvSpPr>
        <p:spPr>
          <a:xfrm>
            <a:off x="10971573" y="6473190"/>
            <a:ext cx="11124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a:ln>
                  <a:noFill/>
                </a:ln>
                <a:solidFill>
                  <a:prstClr val="black"/>
                </a:solidFill>
                <a:effectLst/>
                <a:uLnTx/>
                <a:uFillTx/>
                <a:latin typeface="Calibri" panose="020F0502020204030204"/>
                <a:ea typeface="+mn-ea"/>
                <a:cs typeface="+mn-cs"/>
              </a:rPr>
              <a:t>Pixabay.com</a:t>
            </a:r>
          </a:p>
        </p:txBody>
      </p:sp>
      <p:pic>
        <p:nvPicPr>
          <p:cNvPr id="6146" name="Picture 2" descr="Regnränna Plast - Gratis foto på Pixabay">
            <a:extLst>
              <a:ext uri="{FF2B5EF4-FFF2-40B4-BE49-F238E27FC236}">
                <a16:creationId xmlns:a16="http://schemas.microsoft.com/office/drawing/2014/main" id="{1B134C9A-0E7B-4D2A-9E16-DC6301D84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4037" y="4128"/>
            <a:ext cx="3177963" cy="238347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5B6A434-C2F0-4905-BE16-014EF7FC0086}"/>
              </a:ext>
            </a:extLst>
          </p:cNvPr>
          <p:cNvSpPr/>
          <p:nvPr/>
        </p:nvSpPr>
        <p:spPr>
          <a:xfrm>
            <a:off x="3030464" y="3921758"/>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KOL</a:t>
            </a:r>
          </a:p>
        </p:txBody>
      </p:sp>
      <p:sp>
        <p:nvSpPr>
          <p:cNvPr id="15" name="Rectangle 14">
            <a:extLst>
              <a:ext uri="{FF2B5EF4-FFF2-40B4-BE49-F238E27FC236}">
                <a16:creationId xmlns:a16="http://schemas.microsoft.com/office/drawing/2014/main" id="{582BFE61-3CF3-472A-8BBA-CE2D9636A1F9}"/>
              </a:ext>
            </a:extLst>
          </p:cNvPr>
          <p:cNvSpPr/>
          <p:nvPr/>
        </p:nvSpPr>
        <p:spPr>
          <a:xfrm>
            <a:off x="9622241" y="3901615"/>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Artros</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8B5BF9F-DDBD-4F45-947C-3934894BE5C8}"/>
              </a:ext>
            </a:extLst>
          </p:cNvPr>
          <p:cNvSpPr/>
          <p:nvPr/>
        </p:nvSpPr>
        <p:spPr>
          <a:xfrm>
            <a:off x="8001319" y="3921758"/>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Fetma</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CDE865-F1A3-41DF-ABB6-6BC5E5E5776E}"/>
              </a:ext>
            </a:extLst>
          </p:cNvPr>
          <p:cNvSpPr/>
          <p:nvPr/>
        </p:nvSpPr>
        <p:spPr>
          <a:xfrm>
            <a:off x="1614015" y="3921759"/>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CVD</a:t>
            </a:r>
          </a:p>
        </p:txBody>
      </p:sp>
      <p:sp>
        <p:nvSpPr>
          <p:cNvPr id="18" name="Rectangle 17">
            <a:extLst>
              <a:ext uri="{FF2B5EF4-FFF2-40B4-BE49-F238E27FC236}">
                <a16:creationId xmlns:a16="http://schemas.microsoft.com/office/drawing/2014/main" id="{6D4E6DD8-BC62-4244-B581-EFF8F9ABEC7B}"/>
              </a:ext>
            </a:extLst>
          </p:cNvPr>
          <p:cNvSpPr/>
          <p:nvPr/>
        </p:nvSpPr>
        <p:spPr>
          <a:xfrm>
            <a:off x="197566" y="3921759"/>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Ångest</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FA00FE5-EF9E-429A-9F46-BFE2B840EF9B}"/>
              </a:ext>
            </a:extLst>
          </p:cNvPr>
          <p:cNvSpPr/>
          <p:nvPr/>
        </p:nvSpPr>
        <p:spPr>
          <a:xfrm>
            <a:off x="11243163" y="3901614"/>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Tyreoidea</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524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additive="base">
                                        <p:cTn id="15" dur="500" fill="hold"/>
                                        <p:tgtEl>
                                          <p:spTgt spid="6146"/>
                                        </p:tgtEl>
                                        <p:attrNameLst>
                                          <p:attrName>ppt_x</p:attrName>
                                        </p:attrNameLst>
                                      </p:cBhvr>
                                      <p:tavLst>
                                        <p:tav tm="0">
                                          <p:val>
                                            <p:strVal val="#ppt_x"/>
                                          </p:val>
                                        </p:tav>
                                        <p:tav tm="100000">
                                          <p:val>
                                            <p:strVal val="#ppt_x"/>
                                          </p:val>
                                        </p:tav>
                                      </p:tavLst>
                                    </p:anim>
                                    <p:anim calcmode="lin" valueType="num">
                                      <p:cBhvr additive="base">
                                        <p:cTn id="16" dur="500" fill="hold"/>
                                        <p:tgtEl>
                                          <p:spTgt spid="614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6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par>
                          <p:cTn id="21" fill="hold">
                            <p:stCondLst>
                              <p:cond delay="7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par>
                          <p:cTn id="25" fill="hold">
                            <p:stCondLst>
                              <p:cond delay="8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9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par>
                          <p:cTn id="33" fill="hold">
                            <p:stCondLst>
                              <p:cond delay="105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par>
                          <p:cTn id="37" fill="hold">
                            <p:stCondLst>
                              <p:cond delay="11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ilos, Spannmål, Lagring, Industri, Blå-Branschen">
            <a:extLst>
              <a:ext uri="{FF2B5EF4-FFF2-40B4-BE49-F238E27FC236}">
                <a16:creationId xmlns:a16="http://schemas.microsoft.com/office/drawing/2014/main" id="{E8006C7E-A432-4EA7-BECF-4AE0D5BD4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8"/>
            <a:ext cx="12192000" cy="6972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8291A8-59B0-4D65-915C-5D12685ECA44}"/>
              </a:ext>
            </a:extLst>
          </p:cNvPr>
          <p:cNvSpPr>
            <a:spLocks noGrp="1"/>
          </p:cNvSpPr>
          <p:nvPr>
            <p:ph type="title"/>
          </p:nvPr>
        </p:nvSpPr>
        <p:spPr/>
        <p:txBody>
          <a:bodyPr/>
          <a:lstStyle/>
          <a:p>
            <a:r>
              <a:rPr lang="is-I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Riktlinjer</a:t>
            </a:r>
          </a:p>
        </p:txBody>
      </p:sp>
      <p:sp>
        <p:nvSpPr>
          <p:cNvPr id="6" name="TextBox 5">
            <a:extLst>
              <a:ext uri="{FF2B5EF4-FFF2-40B4-BE49-F238E27FC236}">
                <a16:creationId xmlns:a16="http://schemas.microsoft.com/office/drawing/2014/main" id="{0AA7E91D-DBC1-4C28-9B02-30E978569E1A}"/>
              </a:ext>
            </a:extLst>
          </p:cNvPr>
          <p:cNvSpPr txBox="1"/>
          <p:nvPr/>
        </p:nvSpPr>
        <p:spPr>
          <a:xfrm>
            <a:off x="10971573" y="6473190"/>
            <a:ext cx="11124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a:ln>
                  <a:noFill/>
                </a:ln>
                <a:solidFill>
                  <a:prstClr val="black"/>
                </a:solidFill>
                <a:effectLst/>
                <a:uLnTx/>
                <a:uFillTx/>
                <a:latin typeface="Calibri" panose="020F0502020204030204"/>
                <a:ea typeface="+mn-ea"/>
                <a:cs typeface="+mn-cs"/>
              </a:rPr>
              <a:t>Pixabay.com</a:t>
            </a:r>
          </a:p>
        </p:txBody>
      </p:sp>
      <p:pic>
        <p:nvPicPr>
          <p:cNvPr id="6146" name="Picture 2" descr="Regnränna Plast - Gratis foto på Pixabay">
            <a:extLst>
              <a:ext uri="{FF2B5EF4-FFF2-40B4-BE49-F238E27FC236}">
                <a16:creationId xmlns:a16="http://schemas.microsoft.com/office/drawing/2014/main" id="{1B134C9A-0E7B-4D2A-9E16-DC6301D84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4037" y="4128"/>
            <a:ext cx="3177963" cy="238347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5B6A434-C2F0-4905-BE16-014EF7FC0086}"/>
              </a:ext>
            </a:extLst>
          </p:cNvPr>
          <p:cNvSpPr/>
          <p:nvPr/>
        </p:nvSpPr>
        <p:spPr>
          <a:xfrm>
            <a:off x="3030464" y="3921758"/>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KOL</a:t>
            </a:r>
          </a:p>
        </p:txBody>
      </p:sp>
      <p:sp>
        <p:nvSpPr>
          <p:cNvPr id="15" name="Rectangle 14">
            <a:extLst>
              <a:ext uri="{FF2B5EF4-FFF2-40B4-BE49-F238E27FC236}">
                <a16:creationId xmlns:a16="http://schemas.microsoft.com/office/drawing/2014/main" id="{582BFE61-3CF3-472A-8BBA-CE2D9636A1F9}"/>
              </a:ext>
            </a:extLst>
          </p:cNvPr>
          <p:cNvSpPr/>
          <p:nvPr/>
        </p:nvSpPr>
        <p:spPr>
          <a:xfrm>
            <a:off x="9622241" y="3901615"/>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Artros</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8B5BF9F-DDBD-4F45-947C-3934894BE5C8}"/>
              </a:ext>
            </a:extLst>
          </p:cNvPr>
          <p:cNvSpPr/>
          <p:nvPr/>
        </p:nvSpPr>
        <p:spPr>
          <a:xfrm>
            <a:off x="8001319" y="3921758"/>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Fetma</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CDE865-F1A3-41DF-ABB6-6BC5E5E5776E}"/>
              </a:ext>
            </a:extLst>
          </p:cNvPr>
          <p:cNvSpPr/>
          <p:nvPr/>
        </p:nvSpPr>
        <p:spPr>
          <a:xfrm>
            <a:off x="1614015" y="3921759"/>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CVD</a:t>
            </a:r>
          </a:p>
        </p:txBody>
      </p:sp>
      <p:sp>
        <p:nvSpPr>
          <p:cNvPr id="18" name="Rectangle 17">
            <a:extLst>
              <a:ext uri="{FF2B5EF4-FFF2-40B4-BE49-F238E27FC236}">
                <a16:creationId xmlns:a16="http://schemas.microsoft.com/office/drawing/2014/main" id="{6D4E6DD8-BC62-4244-B581-EFF8F9ABEC7B}"/>
              </a:ext>
            </a:extLst>
          </p:cNvPr>
          <p:cNvSpPr/>
          <p:nvPr/>
        </p:nvSpPr>
        <p:spPr>
          <a:xfrm>
            <a:off x="197566" y="3921759"/>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Ångest</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FA00FE5-EF9E-429A-9F46-BFE2B840EF9B}"/>
              </a:ext>
            </a:extLst>
          </p:cNvPr>
          <p:cNvSpPr/>
          <p:nvPr/>
        </p:nvSpPr>
        <p:spPr>
          <a:xfrm>
            <a:off x="11243163" y="3901614"/>
            <a:ext cx="492443" cy="1442371"/>
          </a:xfrm>
          <a:prstGeom prst="rect">
            <a:avLst/>
          </a:prstGeom>
          <a:solidFill>
            <a:schemeClr val="bg1"/>
          </a:solidFill>
        </p:spPr>
        <p:txBody>
          <a:bodyPr vert="vert270" wrap="square" lIns="91440" tIns="0" rIns="9144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rPr>
              <a:t>Tyreoidea</a:t>
            </a:r>
            <a:endParaRPr kumimoji="0" lang="en-US" sz="2000" b="1" i="0" u="none" strike="noStrike" kern="1200" cap="none" spc="0" normalizeH="0" baseline="0" noProof="0" dirty="0">
              <a:ln w="10160">
                <a:solidFill>
                  <a:sysClr val="windowText" lastClr="000000"/>
                </a:solidFill>
                <a:prstDash val="solid"/>
              </a:ln>
              <a:solidFill>
                <a:sysClr val="windowText" lastClr="000000"/>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cxnSp>
        <p:nvCxnSpPr>
          <p:cNvPr id="4" name="Rak pilkoppling 3">
            <a:extLst>
              <a:ext uri="{FF2B5EF4-FFF2-40B4-BE49-F238E27FC236}">
                <a16:creationId xmlns:a16="http://schemas.microsoft.com/office/drawing/2014/main" id="{E5BE2F8C-3F8B-DF2E-8587-57A6B1439AB8}"/>
              </a:ext>
            </a:extLst>
          </p:cNvPr>
          <p:cNvCxnSpPr/>
          <p:nvPr/>
        </p:nvCxnSpPr>
        <p:spPr>
          <a:xfrm flipV="1">
            <a:off x="450761" y="4726546"/>
            <a:ext cx="11114467" cy="90153"/>
          </a:xfrm>
          <a:prstGeom prst="straightConnector1">
            <a:avLst/>
          </a:prstGeom>
          <a:ln w="174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71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ECD5E1-6886-6EE1-9E4E-3FF72F6238B8}"/>
              </a:ext>
            </a:extLst>
          </p:cNvPr>
          <p:cNvSpPr>
            <a:spLocks noGrp="1"/>
          </p:cNvSpPr>
          <p:nvPr>
            <p:ph type="title"/>
          </p:nvPr>
        </p:nvSpPr>
        <p:spPr/>
        <p:txBody>
          <a:bodyPr/>
          <a:lstStyle/>
          <a:p>
            <a:r>
              <a:rPr lang="sv-SE" dirty="0"/>
              <a:t>Lågvärdevård inom klinisk fysiologi?</a:t>
            </a:r>
          </a:p>
        </p:txBody>
      </p:sp>
      <p:sp>
        <p:nvSpPr>
          <p:cNvPr id="3" name="Platshållare för innehåll 2">
            <a:extLst>
              <a:ext uri="{FF2B5EF4-FFF2-40B4-BE49-F238E27FC236}">
                <a16:creationId xmlns:a16="http://schemas.microsoft.com/office/drawing/2014/main" id="{168A5DD1-BB26-7FE8-385A-281E10F20BBA}"/>
              </a:ext>
            </a:extLst>
          </p:cNvPr>
          <p:cNvSpPr>
            <a:spLocks noGrp="1"/>
          </p:cNvSpPr>
          <p:nvPr>
            <p:ph idx="1"/>
          </p:nvPr>
        </p:nvSpPr>
        <p:spPr/>
        <p:txBody>
          <a:bodyPr/>
          <a:lstStyle/>
          <a:p>
            <a:r>
              <a:rPr lang="sv-SE" dirty="0"/>
              <a:t>Ekokardiografi hos patient med känd hjärtsvikt som inkommer akut </a:t>
            </a:r>
            <a:r>
              <a:rPr lang="sv-SE" dirty="0" err="1"/>
              <a:t>pga</a:t>
            </a:r>
            <a:r>
              <a:rPr lang="sv-SE" dirty="0"/>
              <a:t> försämrad hjärtsviktsbild?</a:t>
            </a:r>
          </a:p>
          <a:p>
            <a:r>
              <a:rPr lang="sv-SE" dirty="0" err="1"/>
              <a:t>Ekokardiografisk</a:t>
            </a:r>
            <a:r>
              <a:rPr lang="sv-SE" dirty="0"/>
              <a:t> uppföljning/</a:t>
            </a:r>
            <a:r>
              <a:rPr lang="sv-SE" dirty="0" err="1"/>
              <a:t>nydiagnostik</a:t>
            </a:r>
            <a:r>
              <a:rPr lang="sv-SE" dirty="0"/>
              <a:t> av blåsljud hos asymtomatiska äldre patienter med multimorbiditet?</a:t>
            </a:r>
          </a:p>
          <a:p>
            <a:r>
              <a:rPr lang="sv-SE" dirty="0"/>
              <a:t>Årliga kontroller av aortavidgning hos äldre patienter? </a:t>
            </a:r>
          </a:p>
          <a:p>
            <a:r>
              <a:rPr lang="sv-SE" dirty="0"/>
              <a:t>Preoperativ utredning med ekokardiografi och spirometri? </a:t>
            </a:r>
          </a:p>
          <a:p>
            <a:r>
              <a:rPr lang="sv-SE" dirty="0"/>
              <a:t>TEE hos patient med </a:t>
            </a:r>
            <a:r>
              <a:rPr lang="sv-SE" dirty="0" err="1"/>
              <a:t>bakteriemi</a:t>
            </a:r>
            <a:r>
              <a:rPr lang="sv-SE" dirty="0"/>
              <a:t> där det finns infektionsfokus?</a:t>
            </a:r>
          </a:p>
          <a:p>
            <a:r>
              <a:rPr lang="sv-SE" dirty="0"/>
              <a:t>Rutinmässig </a:t>
            </a:r>
            <a:r>
              <a:rPr lang="sv-SE" dirty="0" err="1"/>
              <a:t>ekokardiografisk</a:t>
            </a:r>
            <a:r>
              <a:rPr lang="sv-SE" dirty="0"/>
              <a:t> uppföljning av bröstcancerpatienter som behandlas med </a:t>
            </a:r>
            <a:r>
              <a:rPr lang="sv-SE" dirty="0" err="1"/>
              <a:t>Herceptin</a:t>
            </a:r>
            <a:r>
              <a:rPr lang="sv-SE" dirty="0"/>
              <a:t>?</a:t>
            </a:r>
          </a:p>
          <a:p>
            <a:endParaRPr lang="sv-SE" dirty="0"/>
          </a:p>
          <a:p>
            <a:endParaRPr lang="sv-SE" dirty="0"/>
          </a:p>
          <a:p>
            <a:endParaRPr lang="sv-SE" dirty="0"/>
          </a:p>
        </p:txBody>
      </p:sp>
    </p:spTree>
    <p:extLst>
      <p:ext uri="{BB962C8B-B14F-4D97-AF65-F5344CB8AC3E}">
        <p14:creationId xmlns:p14="http://schemas.microsoft.com/office/powerpoint/2010/main" val="41411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102826-2F28-4250-8FD1-C3EAB7CA2D6C}"/>
              </a:ext>
            </a:extLst>
          </p:cNvPr>
          <p:cNvSpPr>
            <a:spLocks noGrp="1"/>
          </p:cNvSpPr>
          <p:nvPr>
            <p:ph type="title"/>
          </p:nvPr>
        </p:nvSpPr>
        <p:spPr/>
        <p:txBody>
          <a:bodyPr/>
          <a:lstStyle/>
          <a:p>
            <a:pPr algn="ctr"/>
            <a:r>
              <a:rPr lang="nb-NO">
                <a:solidFill>
                  <a:srgbClr val="7030A0"/>
                </a:solidFill>
                <a:latin typeface="Poppins medium"/>
              </a:rPr>
              <a:t>Gjør kloke valg – pasienten og legen</a:t>
            </a:r>
            <a:endParaRPr lang="nb-NO"/>
          </a:p>
        </p:txBody>
      </p:sp>
      <p:pic>
        <p:nvPicPr>
          <p:cNvPr id="10" name="Plassholder for innhold 3">
            <a:extLst>
              <a:ext uri="{FF2B5EF4-FFF2-40B4-BE49-F238E27FC236}">
                <a16:creationId xmlns:a16="http://schemas.microsoft.com/office/drawing/2014/main" id="{D7F4CF6A-28BC-45C6-A369-B5E200025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764" y="4530153"/>
            <a:ext cx="1414272" cy="2124456"/>
          </a:xfrm>
          <a:prstGeom prst="rect">
            <a:avLst/>
          </a:prstGeom>
        </p:spPr>
      </p:pic>
      <p:pic>
        <p:nvPicPr>
          <p:cNvPr id="8" name="Bilde 7">
            <a:extLst>
              <a:ext uri="{FF2B5EF4-FFF2-40B4-BE49-F238E27FC236}">
                <a16:creationId xmlns:a16="http://schemas.microsoft.com/office/drawing/2014/main" id="{884893D5-EEBB-40F1-9201-C9709B04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735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A2BC-A3E8-083F-62C9-2CB5B6811F55}"/>
              </a:ext>
            </a:extLst>
          </p:cNvPr>
          <p:cNvSpPr>
            <a:spLocks noGrp="1"/>
          </p:cNvSpPr>
          <p:nvPr>
            <p:ph type="title"/>
          </p:nvPr>
        </p:nvSpPr>
        <p:spPr/>
        <p:txBody>
          <a:bodyPr/>
          <a:lstStyle/>
          <a:p>
            <a:r>
              <a:rPr lang="sv-SE" dirty="0"/>
              <a:t>Patientfall</a:t>
            </a:r>
          </a:p>
        </p:txBody>
      </p:sp>
      <p:sp>
        <p:nvSpPr>
          <p:cNvPr id="3" name="Platshållare för innehåll 2">
            <a:extLst>
              <a:ext uri="{FF2B5EF4-FFF2-40B4-BE49-F238E27FC236}">
                <a16:creationId xmlns:a16="http://schemas.microsoft.com/office/drawing/2014/main" id="{18B65972-5410-65B5-4B5C-A83E7A444C71}"/>
              </a:ext>
            </a:extLst>
          </p:cNvPr>
          <p:cNvSpPr>
            <a:spLocks noGrp="1"/>
          </p:cNvSpPr>
          <p:nvPr>
            <p:ph idx="1"/>
          </p:nvPr>
        </p:nvSpPr>
        <p:spPr>
          <a:xfrm>
            <a:off x="828837" y="1732752"/>
            <a:ext cx="8596668" cy="3880773"/>
          </a:xfrm>
        </p:spPr>
        <p:txBody>
          <a:bodyPr/>
          <a:lstStyle/>
          <a:p>
            <a:r>
              <a:rPr lang="sv-SE" sz="2400" i="1" dirty="0">
                <a:effectLst/>
                <a:latin typeface="Calibri" panose="020F0502020204030204" pitchFamily="34" charset="0"/>
                <a:ea typeface="Calibri" panose="020F0502020204030204" pitchFamily="34" charset="0"/>
              </a:rPr>
              <a:t>En 81-årig f.d. rökande kvinna med </a:t>
            </a:r>
            <a:r>
              <a:rPr lang="sv-SE" sz="2400" i="1" dirty="0" err="1">
                <a:effectLst/>
                <a:latin typeface="Calibri" panose="020F0502020204030204" pitchFamily="34" charset="0"/>
                <a:ea typeface="Calibri" panose="020F0502020204030204" pitchFamily="34" charset="0"/>
              </a:rPr>
              <a:t>välsubstituerad</a:t>
            </a:r>
            <a:r>
              <a:rPr lang="sv-SE" sz="2400" i="1" dirty="0">
                <a:effectLst/>
                <a:latin typeface="Calibri" panose="020F0502020204030204" pitchFamily="34" charset="0"/>
                <a:ea typeface="Calibri" panose="020F0502020204030204" pitchFamily="34" charset="0"/>
              </a:rPr>
              <a:t> </a:t>
            </a:r>
            <a:r>
              <a:rPr lang="sv-SE" sz="2400" i="1" dirty="0" err="1">
                <a:effectLst/>
                <a:latin typeface="Calibri" panose="020F0502020204030204" pitchFamily="34" charset="0"/>
                <a:ea typeface="Calibri" panose="020F0502020204030204" pitchFamily="34" charset="0"/>
              </a:rPr>
              <a:t>hypothyreos</a:t>
            </a:r>
            <a:r>
              <a:rPr lang="sv-SE" sz="2400" i="1" dirty="0">
                <a:effectLst/>
                <a:latin typeface="Calibri" panose="020F0502020204030204" pitchFamily="34" charset="0"/>
                <a:ea typeface="Calibri" panose="020F0502020204030204" pitchFamily="34" charset="0"/>
              </a:rPr>
              <a:t> söker sin vårdcentral p.g.a. smärtor från vänster ljumske. Smärtorna beskrivs som huggande och är värre i sittande. Ibland har benet vikt sig när hon gått. Sista dygnet har hon haft lösa avföringar och hon har kräkts vid ett tillfälle. I status noteras palpationsömhet i bukens nedre vänstra del. Hon remitteras till akutmottagningen med frågeställning inklämt ljumskbråck. Vid undersökning på akuten noteras, frånsett ömheten i buken, även rörelseutlöst smärta från vänster höft, vid böjning och rotation i höftleden.</a:t>
            </a:r>
            <a:endParaRPr lang="sv-SE" sz="2400" dirty="0">
              <a:effectLst/>
              <a:latin typeface="Calibri" panose="020F0502020204030204" pitchFamily="34" charset="0"/>
              <a:ea typeface="Calibri" panose="020F0502020204030204" pitchFamily="34" charset="0"/>
            </a:endParaRPr>
          </a:p>
          <a:p>
            <a:endParaRPr lang="sv-SE" dirty="0"/>
          </a:p>
        </p:txBody>
      </p:sp>
      <p:sp>
        <p:nvSpPr>
          <p:cNvPr id="6" name="textruta 5">
            <a:extLst>
              <a:ext uri="{FF2B5EF4-FFF2-40B4-BE49-F238E27FC236}">
                <a16:creationId xmlns:a16="http://schemas.microsoft.com/office/drawing/2014/main" id="{91E68310-06D9-810C-8F57-FE72260B28DA}"/>
              </a:ext>
            </a:extLst>
          </p:cNvPr>
          <p:cNvSpPr txBox="1"/>
          <p:nvPr/>
        </p:nvSpPr>
        <p:spPr>
          <a:xfrm>
            <a:off x="2330824" y="3048000"/>
            <a:ext cx="6943178" cy="1250279"/>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Patienten genomgår akut datortomografi buk för att utesluta ljumskbråck. Något bråck påvisas inte, däremot en oklar cystisk förändring i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caput</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pancreatis</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7" name="textruta 6">
            <a:extLst>
              <a:ext uri="{FF2B5EF4-FFF2-40B4-BE49-F238E27FC236}">
                <a16:creationId xmlns:a16="http://schemas.microsoft.com/office/drawing/2014/main" id="{9397502F-77DF-AFD8-FCBD-3E8F3B36CED7}"/>
              </a:ext>
            </a:extLst>
          </p:cNvPr>
          <p:cNvSpPr txBox="1"/>
          <p:nvPr/>
        </p:nvSpPr>
        <p:spPr>
          <a:xfrm>
            <a:off x="1267097" y="2294304"/>
            <a:ext cx="6923315" cy="3693319"/>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Patienten utreds därför enligt SVF för misstänkt pankreascancer med MR pankreas, MRCP,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datortomgrafi</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thorax och buk samt tumörmarkörer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inkl</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5-HIA. Man finner även två oklara förändringar basalt i vänster lunga. Patienten remitteras till regionsjukhus där man vid multidisciplinär konferens bedömer att patienten har en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duodenaldivertikel</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som möjligen har omvandlats till cancer samt en premalign sidogångscysta, s.k. IPMN, i bukspottkörteln. </a:t>
            </a:r>
            <a:endPar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textruta 7">
            <a:extLst>
              <a:ext uri="{FF2B5EF4-FFF2-40B4-BE49-F238E27FC236}">
                <a16:creationId xmlns:a16="http://schemas.microsoft.com/office/drawing/2014/main" id="{D0D244F7-25D4-DEA5-8381-559C731BD943}"/>
              </a:ext>
            </a:extLst>
          </p:cNvPr>
          <p:cNvSpPr txBox="1"/>
          <p:nvPr/>
        </p:nvSpPr>
        <p:spPr>
          <a:xfrm>
            <a:off x="1860176" y="2073076"/>
            <a:ext cx="6230983" cy="2677656"/>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Endoskopiskt ultraljud med biopsi av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duodenaldivertikeln</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visar enbart benigna celler. Fem månader senare utförs kontroll med MR pankreas, MRCP och DT thorax. Förändringarna i pankreas är oförändrade varför man avstår ytterligare kontroller med hänvisning till hög biologisk ålder och låg misstanke på cancer…….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textruta 9">
            <a:extLst>
              <a:ext uri="{FF2B5EF4-FFF2-40B4-BE49-F238E27FC236}">
                <a16:creationId xmlns:a16="http://schemas.microsoft.com/office/drawing/2014/main" id="{21AF1EDC-208B-CF86-AA8F-4456F9B65A4D}"/>
              </a:ext>
            </a:extLst>
          </p:cNvPr>
          <p:cNvSpPr txBox="1"/>
          <p:nvPr/>
        </p:nvSpPr>
        <p:spPr>
          <a:xfrm>
            <a:off x="2551818" y="1472912"/>
            <a:ext cx="6923314" cy="1938992"/>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Däremot sågs tillväxt av en liten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lungnodulus</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varför ny SVF remiss till regionalt Diagnostiskt center utfärdas med frågeställning ”cancer av okänt ursprung”. Lungläkare konsulteras som rekommenderar komplettering med PET-DT som utförs och är normal. </a:t>
            </a:r>
            <a:endParaRPr kumimoji="0" lang="sv-SE"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2" name="textruta 11">
            <a:extLst>
              <a:ext uri="{FF2B5EF4-FFF2-40B4-BE49-F238E27FC236}">
                <a16:creationId xmlns:a16="http://schemas.microsoft.com/office/drawing/2014/main" id="{730BE9D7-994C-F8D6-7FEC-548233C81D40}"/>
              </a:ext>
            </a:extLst>
          </p:cNvPr>
          <p:cNvSpPr txBox="1"/>
          <p:nvPr/>
        </p:nvSpPr>
        <p:spPr>
          <a:xfrm>
            <a:off x="2766495" y="2185207"/>
            <a:ext cx="6230983" cy="2954655"/>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Patientens initiala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gastrointestinala</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besvär var snabbt övergående och frånsett fortsatta besvär från vänster höft har hon under hela utredningens gång mått bra. Åtta månader efter att patienten sökte sin vårdcentral första gången skickas remiss för röntgen av vänster höft, vilken visar </a:t>
            </a:r>
            <a:r>
              <a:rPr kumimoji="0" lang="sv-SE"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coxartros</a:t>
            </a:r>
            <a:r>
              <a:rPr kumimoji="0" lang="sv-SE"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302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6ACCD0-853C-4314-97D2-D7E1742CCF47}"/>
              </a:ext>
            </a:extLst>
          </p:cNvPr>
          <p:cNvSpPr>
            <a:spLocks noGrp="1"/>
          </p:cNvSpPr>
          <p:nvPr>
            <p:ph type="title"/>
          </p:nvPr>
        </p:nvSpPr>
        <p:spPr>
          <a:xfrm>
            <a:off x="677334" y="609600"/>
            <a:ext cx="9289626" cy="1320800"/>
          </a:xfrm>
        </p:spPr>
        <p:txBody>
          <a:bodyPr>
            <a:normAutofit/>
          </a:bodyPr>
          <a:lstStyle/>
          <a:p>
            <a:r>
              <a:rPr lang="sv-SE" dirty="0"/>
              <a:t>”</a:t>
            </a:r>
            <a:r>
              <a:rPr lang="sv-SE" dirty="0" err="1"/>
              <a:t>Evidence</a:t>
            </a:r>
            <a:r>
              <a:rPr lang="sv-SE" dirty="0"/>
              <a:t> </a:t>
            </a:r>
            <a:r>
              <a:rPr lang="sv-SE" dirty="0" err="1"/>
              <a:t>based</a:t>
            </a:r>
            <a:r>
              <a:rPr lang="sv-SE" dirty="0"/>
              <a:t> medicine”-räcker inte det?</a:t>
            </a:r>
          </a:p>
        </p:txBody>
      </p:sp>
      <p:pic>
        <p:nvPicPr>
          <p:cNvPr id="6" name="Platshållare för innehåll 5">
            <a:extLst>
              <a:ext uri="{FF2B5EF4-FFF2-40B4-BE49-F238E27FC236}">
                <a16:creationId xmlns:a16="http://schemas.microsoft.com/office/drawing/2014/main" id="{42FAB217-D903-45A5-9129-B909A0C1A9AE}"/>
              </a:ext>
            </a:extLst>
          </p:cNvPr>
          <p:cNvPicPr>
            <a:picLocks noGrp="1"/>
          </p:cNvPicPr>
          <p:nvPr>
            <p:ph sz="half" idx="1"/>
          </p:nvPr>
        </p:nvPicPr>
        <p:blipFill>
          <a:blip r:embed="rId2"/>
          <a:stretch>
            <a:fillRect/>
          </a:stretch>
        </p:blipFill>
        <p:spPr>
          <a:xfrm>
            <a:off x="838200" y="1825625"/>
            <a:ext cx="4546600" cy="4067175"/>
          </a:xfrm>
          <a:prstGeom prst="rect">
            <a:avLst/>
          </a:prstGeom>
        </p:spPr>
      </p:pic>
      <p:sp>
        <p:nvSpPr>
          <p:cNvPr id="5" name="Platshållare för innehåll 4">
            <a:extLst>
              <a:ext uri="{FF2B5EF4-FFF2-40B4-BE49-F238E27FC236}">
                <a16:creationId xmlns:a16="http://schemas.microsoft.com/office/drawing/2014/main" id="{1ECCC3AD-3AF8-4BC4-8315-85B2DA7E88D0}"/>
              </a:ext>
            </a:extLst>
          </p:cNvPr>
          <p:cNvSpPr>
            <a:spLocks noGrp="1"/>
          </p:cNvSpPr>
          <p:nvPr>
            <p:ph sz="half" idx="2"/>
          </p:nvPr>
        </p:nvSpPr>
        <p:spPr/>
        <p:txBody>
          <a:bodyPr>
            <a:normAutofit fontScale="70000" lnSpcReduction="20000"/>
          </a:bodyPr>
          <a:lstStyle/>
          <a:p>
            <a:pPr>
              <a:lnSpc>
                <a:spcPct val="107000"/>
              </a:lnSpc>
              <a:spcAft>
                <a:spcPts val="800"/>
              </a:spcAft>
            </a:pPr>
            <a:r>
              <a:rPr lang="en-US" sz="2800" dirty="0">
                <a:solidFill>
                  <a:srgbClr val="2E2E2E"/>
                </a:solidFill>
                <a:effectLst/>
                <a:latin typeface="Georgia" panose="02040502050405020303" pitchFamily="18" charset="0"/>
                <a:ea typeface="Calibri" panose="020F0502020204030204" pitchFamily="34" charset="0"/>
                <a:cs typeface="Times New Roman" panose="02020603050405020304" pitchFamily="18" charset="0"/>
              </a:rPr>
              <a:t>”Good doctors use both individual clinical expertise and the best available external evidence, and neither alone is enough. Without clinical expertise, practice risks becoming tyrannized by external evidence, for even excellent external evidence may be inapplicable to or inappropriate for an individual patient.”</a:t>
            </a:r>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2E2E2E"/>
                </a:solidFill>
                <a:effectLst/>
                <a:latin typeface="Georgia" panose="02040502050405020303" pitchFamily="18" charset="0"/>
                <a:ea typeface="Calibri" panose="020F0502020204030204" pitchFamily="34" charset="0"/>
                <a:cs typeface="Times New Roman" panose="02020603050405020304" pitchFamily="18" charset="0"/>
              </a:rPr>
              <a:t>Sackett et al BMJ volume 312, 13 Jan 1996</a:t>
            </a:r>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3" name="Ellips 2">
            <a:extLst>
              <a:ext uri="{FF2B5EF4-FFF2-40B4-BE49-F238E27FC236}">
                <a16:creationId xmlns:a16="http://schemas.microsoft.com/office/drawing/2014/main" id="{47A307FA-7D40-437E-91D5-6222B3208122}"/>
              </a:ext>
            </a:extLst>
          </p:cNvPr>
          <p:cNvSpPr/>
          <p:nvPr/>
        </p:nvSpPr>
        <p:spPr>
          <a:xfrm>
            <a:off x="3177153" y="1952786"/>
            <a:ext cx="2045776" cy="207677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7" name="Rak koppling 6">
            <a:extLst>
              <a:ext uri="{FF2B5EF4-FFF2-40B4-BE49-F238E27FC236}">
                <a16:creationId xmlns:a16="http://schemas.microsoft.com/office/drawing/2014/main" id="{199A476A-2428-41C1-B79F-4C5FB7CC0555}"/>
              </a:ext>
            </a:extLst>
          </p:cNvPr>
          <p:cNvCxnSpPr>
            <a:cxnSpLocks/>
          </p:cNvCxnSpPr>
          <p:nvPr/>
        </p:nvCxnSpPr>
        <p:spPr>
          <a:xfrm>
            <a:off x="6602278" y="3549112"/>
            <a:ext cx="187529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D361B5F9-AB69-4D48-A5F0-04853B598757}"/>
              </a:ext>
            </a:extLst>
          </p:cNvPr>
          <p:cNvCxnSpPr/>
          <p:nvPr/>
        </p:nvCxnSpPr>
        <p:spPr>
          <a:xfrm>
            <a:off x="5384800" y="3766088"/>
            <a:ext cx="317026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79A2AEFA-92A8-431E-942D-1736BD96BFDA}"/>
              </a:ext>
            </a:extLst>
          </p:cNvPr>
          <p:cNvCxnSpPr/>
          <p:nvPr/>
        </p:nvCxnSpPr>
        <p:spPr>
          <a:xfrm>
            <a:off x="5384800" y="4029559"/>
            <a:ext cx="309277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6AB85A6-2083-49A2-A2F7-172D91B3AE35}"/>
              </a:ext>
            </a:extLst>
          </p:cNvPr>
          <p:cNvCxnSpPr/>
          <p:nvPr/>
        </p:nvCxnSpPr>
        <p:spPr>
          <a:xfrm>
            <a:off x="5384800" y="4293031"/>
            <a:ext cx="329425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D49DE59E-FFD7-451E-AAEE-C807F98E9632}"/>
              </a:ext>
            </a:extLst>
          </p:cNvPr>
          <p:cNvCxnSpPr/>
          <p:nvPr/>
        </p:nvCxnSpPr>
        <p:spPr>
          <a:xfrm>
            <a:off x="5384800" y="4572000"/>
            <a:ext cx="371270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2DE8D142-EE00-425A-BA32-CC35BBF1277E}"/>
              </a:ext>
            </a:extLst>
          </p:cNvPr>
          <p:cNvCxnSpPr/>
          <p:nvPr/>
        </p:nvCxnSpPr>
        <p:spPr>
          <a:xfrm>
            <a:off x="5384800" y="4850969"/>
            <a:ext cx="265882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F93BFE5F-5139-486C-A91C-A198AE9C0B89}"/>
              </a:ext>
            </a:extLst>
          </p:cNvPr>
          <p:cNvCxnSpPr/>
          <p:nvPr/>
        </p:nvCxnSpPr>
        <p:spPr>
          <a:xfrm>
            <a:off x="5384800" y="5083444"/>
            <a:ext cx="371270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BB8D5CA0-F24B-4FDD-8076-3E530912A0BB}"/>
              </a:ext>
            </a:extLst>
          </p:cNvPr>
          <p:cNvCxnSpPr/>
          <p:nvPr/>
        </p:nvCxnSpPr>
        <p:spPr>
          <a:xfrm>
            <a:off x="5384800" y="5408908"/>
            <a:ext cx="121747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2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Rubrik 4">
            <a:extLst>
              <a:ext uri="{FF2B5EF4-FFF2-40B4-BE49-F238E27FC236}">
                <a16:creationId xmlns:a16="http://schemas.microsoft.com/office/drawing/2014/main" id="{934216C1-C861-AE0C-6571-892FB34CE50D}"/>
              </a:ext>
            </a:extLst>
          </p:cNvPr>
          <p:cNvSpPr>
            <a:spLocks noGrp="1"/>
          </p:cNvSpPr>
          <p:nvPr>
            <p:ph type="title"/>
          </p:nvPr>
        </p:nvSpPr>
        <p:spPr>
          <a:xfrm>
            <a:off x="4974336" y="1265314"/>
            <a:ext cx="5394155" cy="3249131"/>
          </a:xfrm>
        </p:spPr>
        <p:txBody>
          <a:bodyPr vert="horz" lIns="91440" tIns="45720" rIns="91440" bIns="45720" rtlCol="0" anchor="b">
            <a:normAutofit/>
          </a:bodyPr>
          <a:lstStyle/>
          <a:p>
            <a:pPr algn="ctr"/>
            <a:r>
              <a:rPr lang="en-US" sz="6600" kern="1200" dirty="0">
                <a:solidFill>
                  <a:schemeClr val="accent1"/>
                </a:solidFill>
                <a:latin typeface="+mj-lt"/>
                <a:ea typeface="+mj-ea"/>
                <a:cs typeface="+mj-cs"/>
              </a:rPr>
              <a:t>Kloka kliniska val?</a:t>
            </a:r>
          </a:p>
        </p:txBody>
      </p:sp>
      <p:sp>
        <p:nvSpPr>
          <p:cNvPr id="26" name="Isosceles Triangle 25">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Bildobjekt 8" descr="En bild som visar person, Människoansikte, Människoskägg, person&#10;&#10;Automatiskt genererad beskrivning">
            <a:extLst>
              <a:ext uri="{FF2B5EF4-FFF2-40B4-BE49-F238E27FC236}">
                <a16:creationId xmlns:a16="http://schemas.microsoft.com/office/drawing/2014/main" id="{B28C5A88-9256-7BD5-7FC5-36931007C7AA}"/>
              </a:ext>
            </a:extLst>
          </p:cNvPr>
          <p:cNvPicPr>
            <a:picLocks noChangeAspect="1"/>
          </p:cNvPicPr>
          <p:nvPr/>
        </p:nvPicPr>
        <p:blipFill>
          <a:blip r:embed="rId3"/>
          <a:stretch>
            <a:fillRect/>
          </a:stretch>
        </p:blipFill>
        <p:spPr>
          <a:xfrm>
            <a:off x="587829" y="862149"/>
            <a:ext cx="4066467" cy="4617407"/>
          </a:xfrm>
          <a:prstGeom prst="rect">
            <a:avLst/>
          </a:prstGeom>
        </p:spPr>
      </p:pic>
    </p:spTree>
    <p:extLst>
      <p:ext uri="{BB962C8B-B14F-4D97-AF65-F5344CB8AC3E}">
        <p14:creationId xmlns:p14="http://schemas.microsoft.com/office/powerpoint/2010/main" val="178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4">
            <a:extLst>
              <a:ext uri="{FF2B5EF4-FFF2-40B4-BE49-F238E27FC236}">
                <a16:creationId xmlns:a16="http://schemas.microsoft.com/office/drawing/2014/main" id="{1A78C25C-9EF4-4688-8F06-7E3AD486D7CE}"/>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kern="1200" dirty="0" err="1">
                <a:solidFill>
                  <a:srgbClr val="FFFFFF"/>
                </a:solidFill>
                <a:latin typeface="+mj-lt"/>
                <a:ea typeface="+mj-ea"/>
                <a:cs typeface="+mj-cs"/>
              </a:rPr>
              <a:t>Diagnostik</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medför</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inte</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alltid</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nytta</a:t>
            </a:r>
            <a:r>
              <a:rPr lang="en-US" sz="3700" kern="1200" dirty="0">
                <a:solidFill>
                  <a:srgbClr val="FFFFFF"/>
                </a:solidFill>
                <a:latin typeface="+mj-lt"/>
                <a:ea typeface="+mj-ea"/>
                <a:cs typeface="+mj-cs"/>
              </a:rPr>
              <a:t> för </a:t>
            </a:r>
            <a:r>
              <a:rPr lang="en-US" sz="3700" kern="1200" dirty="0" err="1">
                <a:solidFill>
                  <a:srgbClr val="FFFFFF"/>
                </a:solidFill>
                <a:latin typeface="+mj-lt"/>
                <a:ea typeface="+mj-ea"/>
                <a:cs typeface="+mj-cs"/>
              </a:rPr>
              <a:t>patienten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och</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kan</a:t>
            </a:r>
            <a:r>
              <a:rPr lang="en-US" sz="3700" kern="1200" dirty="0">
                <a:solidFill>
                  <a:srgbClr val="FFFFFF"/>
                </a:solidFill>
                <a:latin typeface="+mj-lt"/>
                <a:ea typeface="+mj-ea"/>
                <a:cs typeface="+mj-cs"/>
              </a:rPr>
              <a:t> </a:t>
            </a:r>
            <a:r>
              <a:rPr lang="en-US" sz="3700" kern="1200" dirty="0" err="1">
                <a:solidFill>
                  <a:srgbClr val="FFFFFF"/>
                </a:solidFill>
                <a:latin typeface="+mj-lt"/>
                <a:ea typeface="+mj-ea"/>
                <a:cs typeface="+mj-cs"/>
              </a:rPr>
              <a:t>ställa</a:t>
            </a:r>
            <a:r>
              <a:rPr lang="en-US" sz="3700" kern="1200" dirty="0">
                <a:solidFill>
                  <a:srgbClr val="FFFFFF"/>
                </a:solidFill>
                <a:latin typeface="+mj-lt"/>
                <a:ea typeface="+mj-ea"/>
                <a:cs typeface="+mj-cs"/>
              </a:rPr>
              <a:t> till </a:t>
            </a:r>
            <a:r>
              <a:rPr lang="en-US" sz="3700" kern="1200" dirty="0" err="1">
                <a:solidFill>
                  <a:srgbClr val="FFFFFF"/>
                </a:solidFill>
                <a:latin typeface="+mj-lt"/>
                <a:ea typeface="+mj-ea"/>
                <a:cs typeface="+mj-cs"/>
              </a:rPr>
              <a:t>skador</a:t>
            </a:r>
            <a:endParaRPr lang="en-US" sz="3700" kern="1200" dirty="0">
              <a:solidFill>
                <a:srgbClr val="FFFFFF"/>
              </a:solidFill>
              <a:latin typeface="+mj-lt"/>
              <a:ea typeface="+mj-ea"/>
              <a:cs typeface="+mj-cs"/>
            </a:endParaRPr>
          </a:p>
        </p:txBody>
      </p:sp>
      <p:pic>
        <p:nvPicPr>
          <p:cNvPr id="4" name="Picture 4">
            <a:extLst>
              <a:ext uri="{FF2B5EF4-FFF2-40B4-BE49-F238E27FC236}">
                <a16:creationId xmlns:a16="http://schemas.microsoft.com/office/drawing/2014/main" id="{9E9D85A3-75D7-4ECA-B08F-9DFDD292E3B9}"/>
              </a:ext>
            </a:extLst>
          </p:cNvPr>
          <p:cNvPicPr>
            <a:picLocks noGrp="1" noChangeAspect="1"/>
          </p:cNvPicPr>
          <p:nvPr>
            <p:ph idx="1"/>
          </p:nvPr>
        </p:nvPicPr>
        <p:blipFill>
          <a:blip r:embed="rId2"/>
          <a:stretch>
            <a:fillRect/>
          </a:stretch>
        </p:blipFill>
        <p:spPr>
          <a:xfrm>
            <a:off x="5153822" y="1409564"/>
            <a:ext cx="6553545" cy="4046813"/>
          </a:xfrm>
          <a:prstGeom prst="rect">
            <a:avLst/>
          </a:prstGeom>
        </p:spPr>
      </p:pic>
      <p:sp>
        <p:nvSpPr>
          <p:cNvPr id="2" name="Rektangel 1">
            <a:extLst>
              <a:ext uri="{FF2B5EF4-FFF2-40B4-BE49-F238E27FC236}">
                <a16:creationId xmlns:a16="http://schemas.microsoft.com/office/drawing/2014/main" id="{C3FBEA46-D393-5C30-2C52-D714C9AF7350}"/>
              </a:ext>
            </a:extLst>
          </p:cNvPr>
          <p:cNvSpPr/>
          <p:nvPr/>
        </p:nvSpPr>
        <p:spPr>
          <a:xfrm>
            <a:off x="218941" y="167425"/>
            <a:ext cx="11861442" cy="656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Överdiagnostik och överbehandling tar gemensamma resurser i anspråk som behöver användas till annat…</a:t>
            </a:r>
          </a:p>
        </p:txBody>
      </p:sp>
    </p:spTree>
    <p:extLst>
      <p:ext uri="{BB962C8B-B14F-4D97-AF65-F5344CB8AC3E}">
        <p14:creationId xmlns:p14="http://schemas.microsoft.com/office/powerpoint/2010/main" val="34371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0B9794A-5F7E-19D9-3E94-A4C799BCAE50}"/>
              </a:ext>
            </a:extLst>
          </p:cNvPr>
          <p:cNvSpPr txBox="1"/>
          <p:nvPr/>
        </p:nvSpPr>
        <p:spPr>
          <a:xfrm>
            <a:off x="853176" y="1655199"/>
            <a:ext cx="108161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Mortalitet över tid</a:t>
            </a:r>
          </a:p>
        </p:txBody>
      </p:sp>
      <p:pic>
        <p:nvPicPr>
          <p:cNvPr id="4" name="Bildobjekt 3">
            <a:extLst>
              <a:ext uri="{FF2B5EF4-FFF2-40B4-BE49-F238E27FC236}">
                <a16:creationId xmlns:a16="http://schemas.microsoft.com/office/drawing/2014/main" id="{0E17C564-5F7E-4695-F1FA-54880A502B4E}"/>
              </a:ext>
            </a:extLst>
          </p:cNvPr>
          <p:cNvPicPr>
            <a:picLocks noChangeAspect="1"/>
          </p:cNvPicPr>
          <p:nvPr/>
        </p:nvPicPr>
        <p:blipFill>
          <a:blip r:embed="rId3"/>
          <a:stretch>
            <a:fillRect/>
          </a:stretch>
        </p:blipFill>
        <p:spPr>
          <a:xfrm>
            <a:off x="1022592" y="2217366"/>
            <a:ext cx="10331208" cy="3617096"/>
          </a:xfrm>
          <a:prstGeom prst="rect">
            <a:avLst/>
          </a:prstGeom>
        </p:spPr>
      </p:pic>
      <p:sp>
        <p:nvSpPr>
          <p:cNvPr id="9" name="Rektangel: rundade hörn 8">
            <a:extLst>
              <a:ext uri="{FF2B5EF4-FFF2-40B4-BE49-F238E27FC236}">
                <a16:creationId xmlns:a16="http://schemas.microsoft.com/office/drawing/2014/main" id="{86382B98-C85A-AE68-C859-4A33284A4343}"/>
              </a:ext>
            </a:extLst>
          </p:cNvPr>
          <p:cNvSpPr/>
          <p:nvPr/>
        </p:nvSpPr>
        <p:spPr>
          <a:xfrm>
            <a:off x="838200" y="211807"/>
            <a:ext cx="10515600"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Grupp 10">
            <a:extLst>
              <a:ext uri="{FF2B5EF4-FFF2-40B4-BE49-F238E27FC236}">
                <a16:creationId xmlns:a16="http://schemas.microsoft.com/office/drawing/2014/main" id="{03333A76-E1CA-1123-34E4-14277C3CDB10}"/>
              </a:ext>
            </a:extLst>
          </p:cNvPr>
          <p:cNvGrpSpPr/>
          <p:nvPr/>
        </p:nvGrpSpPr>
        <p:grpSpPr>
          <a:xfrm>
            <a:off x="1022592" y="194107"/>
            <a:ext cx="9080009" cy="1242935"/>
            <a:chOff x="1435590" y="531"/>
            <a:chExt cx="9080009" cy="1242935"/>
          </a:xfrm>
        </p:grpSpPr>
        <p:sp>
          <p:nvSpPr>
            <p:cNvPr id="12" name="Rektangel 11">
              <a:extLst>
                <a:ext uri="{FF2B5EF4-FFF2-40B4-BE49-F238E27FC236}">
                  <a16:creationId xmlns:a16="http://schemas.microsoft.com/office/drawing/2014/main" id="{2EA78181-A8B9-13AE-AB66-BAFB1823829B}"/>
                </a:ext>
              </a:extLst>
            </p:cNvPr>
            <p:cNvSpPr/>
            <p:nvPr/>
          </p:nvSpPr>
          <p:spPr>
            <a:xfrm>
              <a:off x="1435590" y="531"/>
              <a:ext cx="9080009" cy="12429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ruta 12">
              <a:extLst>
                <a:ext uri="{FF2B5EF4-FFF2-40B4-BE49-F238E27FC236}">
                  <a16:creationId xmlns:a16="http://schemas.microsoft.com/office/drawing/2014/main" id="{9D6B6C64-F6AA-B9C1-5192-CE88514F144B}"/>
                </a:ext>
              </a:extLst>
            </p:cNvPr>
            <p:cNvSpPr txBox="1"/>
            <p:nvPr/>
          </p:nvSpPr>
          <p:spPr>
            <a:xfrm>
              <a:off x="1435590" y="531"/>
              <a:ext cx="9080009" cy="12429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marR="0" lvl="0" indent="0" algn="l" defTabSz="1111250" rtl="0" eaLnBrk="1" fontAlgn="auto" latinLnBrk="0" hangingPunct="1">
                <a:lnSpc>
                  <a:spcPct val="10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DT thorax med </a:t>
              </a:r>
              <a:r>
                <a:rPr kumimoji="0" lang="en-US" sz="3200" b="0" i="0" u="none" strike="noStrike" kern="120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mn-cs"/>
                </a:rPr>
                <a:t>lungembolifrågeställning</a:t>
              </a:r>
              <a:r>
                <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i </a:t>
              </a:r>
              <a:r>
                <a:rPr kumimoji="0" lang="en-US" sz="3200" b="0" i="0" u="none" strike="noStrike" kern="120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mn-cs"/>
                </a:rPr>
                <a:t>Sörmland</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6" name="textruta 5">
            <a:extLst>
              <a:ext uri="{FF2B5EF4-FFF2-40B4-BE49-F238E27FC236}">
                <a16:creationId xmlns:a16="http://schemas.microsoft.com/office/drawing/2014/main" id="{6CB538F9-D832-8A56-4FC8-18579DB617E1}"/>
              </a:ext>
            </a:extLst>
          </p:cNvPr>
          <p:cNvSpPr txBox="1"/>
          <p:nvPr/>
        </p:nvSpPr>
        <p:spPr>
          <a:xfrm>
            <a:off x="9107351" y="5919575"/>
            <a:ext cx="22464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Data: T Fröding rad klin Nyköping</a:t>
            </a:r>
          </a:p>
        </p:txBody>
      </p:sp>
      <p:cxnSp>
        <p:nvCxnSpPr>
          <p:cNvPr id="7" name="Rak pilkoppling 6">
            <a:extLst>
              <a:ext uri="{FF2B5EF4-FFF2-40B4-BE49-F238E27FC236}">
                <a16:creationId xmlns:a16="http://schemas.microsoft.com/office/drawing/2014/main" id="{ED9BAECF-2A91-67A2-D09C-F692AF203517}"/>
              </a:ext>
            </a:extLst>
          </p:cNvPr>
          <p:cNvCxnSpPr>
            <a:cxnSpLocks/>
          </p:cNvCxnSpPr>
          <p:nvPr/>
        </p:nvCxnSpPr>
        <p:spPr>
          <a:xfrm flipV="1">
            <a:off x="8805797" y="2728044"/>
            <a:ext cx="1424778" cy="1468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FE3E8B5D-FE61-748F-4AFC-3F2AFFF12A68}"/>
              </a:ext>
            </a:extLst>
          </p:cNvPr>
          <p:cNvSpPr txBox="1"/>
          <p:nvPr/>
        </p:nvSpPr>
        <p:spPr>
          <a:xfrm>
            <a:off x="8929035" y="3048321"/>
            <a:ext cx="857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Calibri" panose="020F0502020204030204"/>
                <a:ea typeface="+mn-ea"/>
                <a:cs typeface="+mn-cs"/>
              </a:rPr>
              <a:t>+290%</a:t>
            </a:r>
          </a:p>
        </p:txBody>
      </p:sp>
      <p:cxnSp>
        <p:nvCxnSpPr>
          <p:cNvPr id="15" name="Rak pilkoppling 14">
            <a:extLst>
              <a:ext uri="{FF2B5EF4-FFF2-40B4-BE49-F238E27FC236}">
                <a16:creationId xmlns:a16="http://schemas.microsoft.com/office/drawing/2014/main" id="{7ACCABEB-4607-74A5-E140-CE6AC4C70041}"/>
              </a:ext>
            </a:extLst>
          </p:cNvPr>
          <p:cNvCxnSpPr/>
          <p:nvPr/>
        </p:nvCxnSpPr>
        <p:spPr>
          <a:xfrm flipV="1">
            <a:off x="1440493" y="4121063"/>
            <a:ext cx="1753644" cy="8267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EF13858-E308-F0F3-3882-FFB4D71F00A1}"/>
              </a:ext>
            </a:extLst>
          </p:cNvPr>
          <p:cNvSpPr txBox="1"/>
          <p:nvPr/>
        </p:nvSpPr>
        <p:spPr>
          <a:xfrm>
            <a:off x="1753643" y="4133589"/>
            <a:ext cx="926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Calibri" panose="020F0502020204030204"/>
                <a:ea typeface="+mn-ea"/>
                <a:cs typeface="+mn-cs"/>
              </a:rPr>
              <a:t>+360 %</a:t>
            </a:r>
          </a:p>
        </p:txBody>
      </p:sp>
      <p:cxnSp>
        <p:nvCxnSpPr>
          <p:cNvPr id="5" name="Rak pilkoppling 4">
            <a:extLst>
              <a:ext uri="{FF2B5EF4-FFF2-40B4-BE49-F238E27FC236}">
                <a16:creationId xmlns:a16="http://schemas.microsoft.com/office/drawing/2014/main" id="{4A193F06-FBE6-573F-9DA8-367CB6BC2B9D}"/>
              </a:ext>
            </a:extLst>
          </p:cNvPr>
          <p:cNvCxnSpPr/>
          <p:nvPr/>
        </p:nvCxnSpPr>
        <p:spPr>
          <a:xfrm flipV="1">
            <a:off x="1022592" y="1757319"/>
            <a:ext cx="9950208" cy="15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4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49893-0C17-4E04-84E6-33DF00AB0D92}"/>
              </a:ext>
            </a:extLst>
          </p:cNvPr>
          <p:cNvSpPr>
            <a:spLocks noGrp="1"/>
          </p:cNvSpPr>
          <p:nvPr>
            <p:ph type="title"/>
          </p:nvPr>
        </p:nvSpPr>
        <p:spPr/>
        <p:txBody>
          <a:bodyPr/>
          <a:lstStyle/>
          <a:p>
            <a:r>
              <a:rPr lang="sv-SE" dirty="0"/>
              <a:t>Varför kan vi inte bara följa riktlinjer?</a:t>
            </a:r>
          </a:p>
        </p:txBody>
      </p:sp>
      <p:sp>
        <p:nvSpPr>
          <p:cNvPr id="3" name="Platshållare för innehåll 2">
            <a:extLst>
              <a:ext uri="{FF2B5EF4-FFF2-40B4-BE49-F238E27FC236}">
                <a16:creationId xmlns:a16="http://schemas.microsoft.com/office/drawing/2014/main" id="{9BE4CD18-E4D6-4D09-8496-572180D8D66E}"/>
              </a:ext>
            </a:extLst>
          </p:cNvPr>
          <p:cNvSpPr>
            <a:spLocks noGrp="1"/>
          </p:cNvSpPr>
          <p:nvPr>
            <p:ph sz="quarter" idx="1"/>
          </p:nvPr>
        </p:nvSpPr>
        <p:spPr/>
        <p:txBody>
          <a:bodyPr/>
          <a:lstStyle/>
          <a:p>
            <a:r>
              <a:rPr lang="sv-SE" dirty="0"/>
              <a:t>Om Europeiska riktlinjer för hypertension skulle följas skulle det gå åt 99 GP/100 000 </a:t>
            </a:r>
            <a:r>
              <a:rPr lang="sv-SE" dirty="0" err="1"/>
              <a:t>inv</a:t>
            </a:r>
            <a:r>
              <a:rPr lang="sv-SE" dirty="0"/>
              <a:t> (UK) för att endast behandla hypertoni</a:t>
            </a:r>
          </a:p>
          <a:p>
            <a:pPr lvl="1"/>
            <a:r>
              <a:rPr lang="sv-SE" dirty="0" err="1"/>
              <a:t>Petursson</a:t>
            </a:r>
            <a:r>
              <a:rPr lang="sv-SE" dirty="0"/>
              <a:t> J </a:t>
            </a:r>
            <a:r>
              <a:rPr lang="sv-SE" dirty="0" err="1"/>
              <a:t>Evl</a:t>
            </a:r>
            <a:r>
              <a:rPr lang="sv-SE" dirty="0"/>
              <a:t> </a:t>
            </a:r>
            <a:r>
              <a:rPr lang="sv-SE" dirty="0" err="1"/>
              <a:t>Clin</a:t>
            </a:r>
            <a:r>
              <a:rPr lang="sv-SE" dirty="0"/>
              <a:t> </a:t>
            </a:r>
            <a:r>
              <a:rPr lang="sv-SE" dirty="0" err="1"/>
              <a:t>Pract</a:t>
            </a:r>
            <a:r>
              <a:rPr lang="sv-SE" dirty="0"/>
              <a:t> 2009</a:t>
            </a:r>
          </a:p>
          <a:p>
            <a:pPr lvl="1"/>
            <a:endParaRPr lang="sv-SE" dirty="0"/>
          </a:p>
          <a:p>
            <a:pPr lvl="1"/>
            <a:endParaRPr lang="sv-SE" dirty="0"/>
          </a:p>
        </p:txBody>
      </p:sp>
      <p:sp>
        <p:nvSpPr>
          <p:cNvPr id="4" name="Platshållare för innehåll 3">
            <a:extLst>
              <a:ext uri="{FF2B5EF4-FFF2-40B4-BE49-F238E27FC236}">
                <a16:creationId xmlns:a16="http://schemas.microsoft.com/office/drawing/2014/main" id="{D7B8CBE3-5057-4FD7-8C8D-55B4BDEA943C}"/>
              </a:ext>
            </a:extLst>
          </p:cNvPr>
          <p:cNvSpPr>
            <a:spLocks noGrp="1"/>
          </p:cNvSpPr>
          <p:nvPr>
            <p:ph sz="quarter" idx="2"/>
          </p:nvPr>
        </p:nvSpPr>
        <p:spPr/>
        <p:txBody>
          <a:bodyPr>
            <a:normAutofit/>
          </a:bodyPr>
          <a:lstStyle/>
          <a:p>
            <a:r>
              <a:rPr lang="sv-SE" dirty="0"/>
              <a:t>Om NICE riktlinjer för </a:t>
            </a:r>
            <a:r>
              <a:rPr lang="sv-SE" dirty="0" err="1"/>
              <a:t>livstilsinterventioner</a:t>
            </a:r>
            <a:r>
              <a:rPr lang="sv-SE" dirty="0"/>
              <a:t> skulle följas skulle det gå åt 420 GP/100 000 </a:t>
            </a:r>
            <a:r>
              <a:rPr lang="sv-SE" dirty="0" err="1"/>
              <a:t>inv</a:t>
            </a:r>
            <a:r>
              <a:rPr lang="sv-SE" dirty="0"/>
              <a:t> (UK) för endast livsstilsintervention</a:t>
            </a:r>
          </a:p>
          <a:p>
            <a:pPr lvl="1"/>
            <a:r>
              <a:rPr lang="sv-SE" dirty="0" err="1"/>
              <a:t>Albarquoni</a:t>
            </a:r>
            <a:r>
              <a:rPr lang="sv-SE" dirty="0"/>
              <a:t>- BMJ EBM 2022</a:t>
            </a:r>
          </a:p>
        </p:txBody>
      </p:sp>
      <p:sp>
        <p:nvSpPr>
          <p:cNvPr id="5" name="Platshållare för text 4">
            <a:extLst>
              <a:ext uri="{FF2B5EF4-FFF2-40B4-BE49-F238E27FC236}">
                <a16:creationId xmlns:a16="http://schemas.microsoft.com/office/drawing/2014/main" id="{37D870B6-68A3-4B3A-AF98-F7CC88134EFB}"/>
              </a:ext>
            </a:extLst>
          </p:cNvPr>
          <p:cNvSpPr>
            <a:spLocks noGrp="1"/>
          </p:cNvSpPr>
          <p:nvPr>
            <p:ph type="body" sz="half" idx="3"/>
          </p:nvPr>
        </p:nvSpPr>
        <p:spPr>
          <a:xfrm>
            <a:off x="609600" y="3938589"/>
            <a:ext cx="10972800" cy="847420"/>
          </a:xfrm>
        </p:spPr>
        <p:txBody>
          <a:bodyPr>
            <a:normAutofit/>
          </a:bodyPr>
          <a:lstStyle/>
          <a:p>
            <a:r>
              <a:rPr lang="sv-SE" sz="3200" dirty="0"/>
              <a:t>I England finns 100 GP/100 000 </a:t>
            </a:r>
            <a:r>
              <a:rPr lang="sv-SE" sz="3200" dirty="0" err="1"/>
              <a:t>inv</a:t>
            </a:r>
            <a:endParaRPr lang="sv-SE" sz="3200" dirty="0"/>
          </a:p>
        </p:txBody>
      </p:sp>
      <p:sp>
        <p:nvSpPr>
          <p:cNvPr id="6" name="textruta 5">
            <a:extLst>
              <a:ext uri="{FF2B5EF4-FFF2-40B4-BE49-F238E27FC236}">
                <a16:creationId xmlns:a16="http://schemas.microsoft.com/office/drawing/2014/main" id="{1614A03F-5CC9-4718-B06C-A8087AFBEB82}"/>
              </a:ext>
            </a:extLst>
          </p:cNvPr>
          <p:cNvSpPr txBox="1"/>
          <p:nvPr/>
        </p:nvSpPr>
        <p:spPr>
          <a:xfrm>
            <a:off x="1128409" y="5233481"/>
            <a:ext cx="90856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entury Gothic" panose="020B0502020202020204"/>
                <a:ea typeface="+mn-ea"/>
                <a:cs typeface="+mn-cs"/>
              </a:rPr>
              <a:t>Fritt inspirerat från </a:t>
            </a:r>
            <a:r>
              <a:rPr kumimoji="0" lang="sv-SE"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Cochrane</a:t>
            </a:r>
            <a:r>
              <a:rPr kumimoji="0" lang="sv-SE"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sv-SE"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sustainable</a:t>
            </a:r>
            <a:r>
              <a:rPr kumimoji="0" lang="sv-SE" sz="1800" b="0" i="0" u="none" strike="noStrike" kern="1200" cap="none" spc="0" normalizeH="0" baseline="0" noProof="0" dirty="0">
                <a:ln>
                  <a:noFill/>
                </a:ln>
                <a:solidFill>
                  <a:prstClr val="white"/>
                </a:solidFill>
                <a:effectLst/>
                <a:uLnTx/>
                <a:uFillTx/>
                <a:latin typeface="Century Gothic" panose="020B0502020202020204"/>
                <a:ea typeface="+mn-ea"/>
                <a:cs typeface="+mn-cs"/>
              </a:rPr>
              <a:t> Healthcare </a:t>
            </a:r>
            <a:r>
              <a:rPr kumimoji="0" lang="sv-SE" sz="1800" b="0" i="0" u="none" strike="noStrike" kern="1200" cap="none" spc="0" normalizeH="0" baseline="0" noProof="0" dirty="0" err="1">
                <a:ln>
                  <a:noFill/>
                </a:ln>
                <a:solidFill>
                  <a:prstClr val="white"/>
                </a:solidFill>
                <a:effectLst/>
                <a:uLnTx/>
                <a:uFillTx/>
                <a:latin typeface="Century Gothic" panose="020B0502020202020204"/>
                <a:ea typeface="+mn-ea"/>
                <a:cs typeface="+mn-cs"/>
                <a:hlinkClick r:id="rId2"/>
              </a:rPr>
              <a:t>Welcome</a:t>
            </a:r>
            <a:r>
              <a:rPr kumimoji="0" lang="sv-SE"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 | </a:t>
            </a:r>
            <a:r>
              <a:rPr kumimoji="0" lang="sv-SE" sz="1800" b="0" i="0" u="none" strike="noStrike" kern="1200" cap="none" spc="0" normalizeH="0" baseline="0" noProof="0" dirty="0" err="1">
                <a:ln>
                  <a:noFill/>
                </a:ln>
                <a:solidFill>
                  <a:prstClr val="white"/>
                </a:solidFill>
                <a:effectLst/>
                <a:uLnTx/>
                <a:uFillTx/>
                <a:latin typeface="Century Gothic" panose="020B0502020202020204"/>
                <a:ea typeface="+mn-ea"/>
                <a:cs typeface="+mn-cs"/>
                <a:hlinkClick r:id="rId2"/>
              </a:rPr>
              <a:t>Cochrane</a:t>
            </a:r>
            <a:r>
              <a:rPr kumimoji="0" lang="sv-SE"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 </a:t>
            </a:r>
            <a:r>
              <a:rPr kumimoji="0" lang="sv-SE" sz="1800" b="0" i="0" u="none" strike="noStrike" kern="1200" cap="none" spc="0" normalizeH="0" baseline="0" noProof="0" dirty="0" err="1">
                <a:ln>
                  <a:noFill/>
                </a:ln>
                <a:solidFill>
                  <a:prstClr val="white"/>
                </a:solidFill>
                <a:effectLst/>
                <a:uLnTx/>
                <a:uFillTx/>
                <a:latin typeface="Century Gothic" panose="020B0502020202020204"/>
                <a:ea typeface="+mn-ea"/>
                <a:cs typeface="+mn-cs"/>
                <a:hlinkClick r:id="rId2"/>
              </a:rPr>
              <a:t>Sustainable</a:t>
            </a:r>
            <a:r>
              <a:rPr kumimoji="0" lang="sv-SE"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 Healthcare</a:t>
            </a:r>
            <a:r>
              <a:rPr kumimoji="0" lang="sv-SE"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7" name="Rektangel 6">
            <a:extLst>
              <a:ext uri="{FF2B5EF4-FFF2-40B4-BE49-F238E27FC236}">
                <a16:creationId xmlns:a16="http://schemas.microsoft.com/office/drawing/2014/main" id="{FBAC11D2-8553-6354-DE44-D9C84CA00065}"/>
              </a:ext>
            </a:extLst>
          </p:cNvPr>
          <p:cNvSpPr/>
          <p:nvPr/>
        </p:nvSpPr>
        <p:spPr>
          <a:xfrm>
            <a:off x="2412642" y="1385986"/>
            <a:ext cx="7366716" cy="340002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t>Vi måste börja ta hänsyn till alternativkostnaden i form av undanträngningseffekter vid utformning av riktlinjer….</a:t>
            </a:r>
          </a:p>
        </p:txBody>
      </p:sp>
    </p:spTree>
    <p:extLst>
      <p:ext uri="{BB962C8B-B14F-4D97-AF65-F5344CB8AC3E}">
        <p14:creationId xmlns:p14="http://schemas.microsoft.com/office/powerpoint/2010/main" val="162270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F2C25A6F-00F9-4418-9DA3-6F6FE2818529}"/>
              </a:ext>
            </a:extLst>
          </p:cNvPr>
          <p:cNvPicPr>
            <a:picLocks noGrp="1" noChangeAspect="1"/>
          </p:cNvPicPr>
          <p:nvPr>
            <p:ph sz="half" idx="1"/>
          </p:nvPr>
        </p:nvPicPr>
        <p:blipFill>
          <a:blip r:embed="rId2"/>
          <a:stretch>
            <a:fillRect/>
          </a:stretch>
        </p:blipFill>
        <p:spPr>
          <a:xfrm>
            <a:off x="1333500" y="2501900"/>
            <a:ext cx="3530600" cy="3251200"/>
          </a:xfrm>
          <a:prstGeom prst="rect">
            <a:avLst/>
          </a:prstGeom>
        </p:spPr>
      </p:pic>
      <p:pic>
        <p:nvPicPr>
          <p:cNvPr id="6" name="Platshållare för innehåll 5">
            <a:extLst>
              <a:ext uri="{FF2B5EF4-FFF2-40B4-BE49-F238E27FC236}">
                <a16:creationId xmlns:a16="http://schemas.microsoft.com/office/drawing/2014/main" id="{D5190D46-0DE5-4DD0-B8F5-01D2F924A6E2}"/>
              </a:ext>
            </a:extLst>
          </p:cNvPr>
          <p:cNvPicPr>
            <a:picLocks noGrp="1" noChangeAspect="1"/>
          </p:cNvPicPr>
          <p:nvPr>
            <p:ph sz="half" idx="2"/>
          </p:nvPr>
        </p:nvPicPr>
        <p:blipFill>
          <a:blip r:embed="rId3"/>
          <a:stretch>
            <a:fillRect/>
          </a:stretch>
        </p:blipFill>
        <p:spPr>
          <a:xfrm>
            <a:off x="4927600" y="2501900"/>
            <a:ext cx="5892800" cy="3251200"/>
          </a:xfrm>
          <a:prstGeom prst="rect">
            <a:avLst/>
          </a:prstGeom>
        </p:spPr>
      </p:pic>
      <p:sp>
        <p:nvSpPr>
          <p:cNvPr id="2" name="Rubrik 1">
            <a:extLst>
              <a:ext uri="{FF2B5EF4-FFF2-40B4-BE49-F238E27FC236}">
                <a16:creationId xmlns:a16="http://schemas.microsoft.com/office/drawing/2014/main" id="{F30C5AF5-761D-4739-B879-F13B80B28A3A}"/>
              </a:ext>
            </a:extLst>
          </p:cNvPr>
          <p:cNvSpPr>
            <a:spLocks noGrp="1"/>
          </p:cNvSpPr>
          <p:nvPr>
            <p:ph type="title"/>
          </p:nvPr>
        </p:nvSpPr>
        <p:spPr>
          <a:xfrm>
            <a:off x="2209800" y="914736"/>
            <a:ext cx="7772400" cy="1587163"/>
          </a:xfrm>
          <a:solidFill>
            <a:srgbClr val="FFFFFF">
              <a:alpha val="10000"/>
            </a:srgbClr>
          </a:solidFill>
          <a:ln w="25400" cap="sq">
            <a:solidFill>
              <a:schemeClr val="tx1"/>
            </a:solidFill>
            <a:miter lim="800000"/>
          </a:ln>
        </p:spPr>
        <p:txBody>
          <a:bodyPr vert="horz" lIns="91440" tIns="45720" rIns="91440" bIns="45720" rtlCol="0" anchor="ctr">
            <a:normAutofit/>
          </a:bodyPr>
          <a:lstStyle/>
          <a:p>
            <a:r>
              <a:rPr lang="en-US" sz="2800" dirty="0"/>
              <a:t>“Ca 20-30 % av det vi </a:t>
            </a:r>
            <a:r>
              <a:rPr lang="en-US" sz="2800" dirty="0" err="1"/>
              <a:t>gör</a:t>
            </a:r>
            <a:r>
              <a:rPr lang="en-US" sz="2800" dirty="0"/>
              <a:t> </a:t>
            </a:r>
            <a:r>
              <a:rPr lang="en-US" sz="2800" dirty="0" err="1"/>
              <a:t>inom</a:t>
            </a:r>
            <a:r>
              <a:rPr lang="en-US" sz="2800" dirty="0"/>
              <a:t> </a:t>
            </a:r>
            <a:r>
              <a:rPr lang="en-US" sz="2800" dirty="0" err="1"/>
              <a:t>sjukvården</a:t>
            </a:r>
            <a:r>
              <a:rPr lang="en-US" sz="2800" dirty="0"/>
              <a:t> </a:t>
            </a:r>
            <a:r>
              <a:rPr lang="en-US" sz="2800" dirty="0" err="1"/>
              <a:t>medför</a:t>
            </a:r>
            <a:r>
              <a:rPr lang="en-US" sz="2800" dirty="0"/>
              <a:t> </a:t>
            </a:r>
            <a:r>
              <a:rPr lang="en-US" sz="2800" dirty="0" err="1"/>
              <a:t>ingen</a:t>
            </a:r>
            <a:r>
              <a:rPr lang="en-US" sz="2800" dirty="0"/>
              <a:t> </a:t>
            </a:r>
            <a:r>
              <a:rPr lang="en-US" sz="2800" dirty="0" err="1"/>
              <a:t>patientnytta</a:t>
            </a:r>
            <a:r>
              <a:rPr lang="en-US" sz="2800" dirty="0"/>
              <a:t>”</a:t>
            </a:r>
          </a:p>
        </p:txBody>
      </p:sp>
      <p:sp>
        <p:nvSpPr>
          <p:cNvPr id="7" name="textruta 6">
            <a:extLst>
              <a:ext uri="{FF2B5EF4-FFF2-40B4-BE49-F238E27FC236}">
                <a16:creationId xmlns:a16="http://schemas.microsoft.com/office/drawing/2014/main" id="{2C11C15F-4F69-43F2-89E3-642620E5ACCA}"/>
              </a:ext>
            </a:extLst>
          </p:cNvPr>
          <p:cNvSpPr txBox="1"/>
          <p:nvPr/>
        </p:nvSpPr>
        <p:spPr>
          <a:xfrm>
            <a:off x="7348452" y="3963927"/>
            <a:ext cx="1854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sjukhusvården</a:t>
            </a:r>
          </a:p>
        </p:txBody>
      </p:sp>
      <p:cxnSp>
        <p:nvCxnSpPr>
          <p:cNvPr id="8" name="Rak pilkoppling 7">
            <a:extLst>
              <a:ext uri="{FF2B5EF4-FFF2-40B4-BE49-F238E27FC236}">
                <a16:creationId xmlns:a16="http://schemas.microsoft.com/office/drawing/2014/main" id="{4FD6FD33-1ED9-451E-8C94-FBF044068E4F}"/>
              </a:ext>
            </a:extLst>
          </p:cNvPr>
          <p:cNvCxnSpPr>
            <a:cxnSpLocks/>
          </p:cNvCxnSpPr>
          <p:nvPr/>
        </p:nvCxnSpPr>
        <p:spPr>
          <a:xfrm flipV="1">
            <a:off x="8601182" y="3316077"/>
            <a:ext cx="1589420" cy="64784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textruta 2">
            <a:extLst>
              <a:ext uri="{FF2B5EF4-FFF2-40B4-BE49-F238E27FC236}">
                <a16:creationId xmlns:a16="http://schemas.microsoft.com/office/drawing/2014/main" id="{9BF4975C-BAA7-4013-8094-F5D0FD89CEE9}"/>
              </a:ext>
            </a:extLst>
          </p:cNvPr>
          <p:cNvSpPr txBox="1"/>
          <p:nvPr/>
        </p:nvSpPr>
        <p:spPr>
          <a:xfrm>
            <a:off x="2209800" y="4649118"/>
            <a:ext cx="1150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ED7D31"/>
                </a:solidFill>
                <a:effectLst/>
                <a:uLnTx/>
                <a:uFillTx/>
                <a:latin typeface="Calibri" panose="020F0502020204030204"/>
                <a:ea typeface="+mn-ea"/>
                <a:cs typeface="+mn-cs"/>
              </a:rPr>
              <a:t>Äldre</a:t>
            </a:r>
          </a:p>
        </p:txBody>
      </p:sp>
      <p:sp>
        <p:nvSpPr>
          <p:cNvPr id="4" name="textruta 3">
            <a:extLst>
              <a:ext uri="{FF2B5EF4-FFF2-40B4-BE49-F238E27FC236}">
                <a16:creationId xmlns:a16="http://schemas.microsoft.com/office/drawing/2014/main" id="{7BFE8679-CC5B-4542-9D2E-C42F227A2DC3}"/>
              </a:ext>
            </a:extLst>
          </p:cNvPr>
          <p:cNvSpPr txBox="1"/>
          <p:nvPr/>
        </p:nvSpPr>
        <p:spPr>
          <a:xfrm>
            <a:off x="2456762" y="3131411"/>
            <a:ext cx="1972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4472C4"/>
                </a:solidFill>
                <a:effectLst/>
                <a:uLnTx/>
                <a:uFillTx/>
                <a:latin typeface="Calibri" panose="020F0502020204030204"/>
                <a:ea typeface="+mn-ea"/>
                <a:cs typeface="+mn-cs"/>
              </a:rPr>
              <a:t>yrkesverksamma</a:t>
            </a:r>
          </a:p>
        </p:txBody>
      </p:sp>
      <p:cxnSp>
        <p:nvCxnSpPr>
          <p:cNvPr id="10" name="Rak pilkoppling 9">
            <a:extLst>
              <a:ext uri="{FF2B5EF4-FFF2-40B4-BE49-F238E27FC236}">
                <a16:creationId xmlns:a16="http://schemas.microsoft.com/office/drawing/2014/main" id="{5C1FC24B-F602-477D-A69D-AB4BEB32BA06}"/>
              </a:ext>
            </a:extLst>
          </p:cNvPr>
          <p:cNvCxnSpPr/>
          <p:nvPr/>
        </p:nvCxnSpPr>
        <p:spPr>
          <a:xfrm>
            <a:off x="2580362" y="3620022"/>
            <a:ext cx="1678487" cy="22546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40589B28-3765-B9B8-C341-3820ABCE56DF}"/>
              </a:ext>
            </a:extLst>
          </p:cNvPr>
          <p:cNvPicPr>
            <a:picLocks noChangeAspect="1"/>
          </p:cNvPicPr>
          <p:nvPr/>
        </p:nvPicPr>
        <p:blipFill>
          <a:blip r:embed="rId4"/>
          <a:stretch>
            <a:fillRect/>
          </a:stretch>
        </p:blipFill>
        <p:spPr>
          <a:xfrm>
            <a:off x="5123921" y="1896236"/>
            <a:ext cx="4449061" cy="439478"/>
          </a:xfrm>
          <a:prstGeom prst="rect">
            <a:avLst/>
          </a:prstGeom>
        </p:spPr>
      </p:pic>
    </p:spTree>
    <p:extLst>
      <p:ext uri="{BB962C8B-B14F-4D97-AF65-F5344CB8AC3E}">
        <p14:creationId xmlns:p14="http://schemas.microsoft.com/office/powerpoint/2010/main" val="19958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06C058-7B83-1090-3178-F9D8C057E870}"/>
              </a:ext>
            </a:extLst>
          </p:cNvPr>
          <p:cNvSpPr>
            <a:spLocks noGrp="1"/>
          </p:cNvSpPr>
          <p:nvPr>
            <p:ph type="title"/>
          </p:nvPr>
        </p:nvSpPr>
        <p:spPr/>
        <p:txBody>
          <a:bodyPr/>
          <a:lstStyle/>
          <a:p>
            <a:r>
              <a:rPr lang="sv-SE" dirty="0"/>
              <a:t>Tidigare projekt i Sverige</a:t>
            </a:r>
          </a:p>
        </p:txBody>
      </p:sp>
      <p:sp>
        <p:nvSpPr>
          <p:cNvPr id="6" name="Ellips 5">
            <a:extLst>
              <a:ext uri="{FF2B5EF4-FFF2-40B4-BE49-F238E27FC236}">
                <a16:creationId xmlns:a16="http://schemas.microsoft.com/office/drawing/2014/main" id="{A396C808-35AF-2911-8338-B0BB0717632F}"/>
              </a:ext>
            </a:extLst>
          </p:cNvPr>
          <p:cNvSpPr/>
          <p:nvPr/>
        </p:nvSpPr>
        <p:spPr>
          <a:xfrm>
            <a:off x="504092" y="1420232"/>
            <a:ext cx="10849708" cy="4938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”Laborera rätt och lagom”-Nils </a:t>
            </a:r>
            <a:r>
              <a:rPr kumimoji="0" lang="sv-SE" sz="2000" b="1" i="0" u="none" strike="noStrike" kern="1200" cap="none" spc="0" normalizeH="0" baseline="0" noProof="0" dirty="0" err="1">
                <a:ln>
                  <a:noFill/>
                </a:ln>
                <a:solidFill>
                  <a:prstClr val="white">
                    <a:alpha val="80000"/>
                  </a:prstClr>
                </a:solidFill>
                <a:effectLst/>
                <a:uLnTx/>
                <a:uFillTx/>
                <a:latin typeface="Calibri" panose="020F0502020204030204"/>
              </a:rPr>
              <a:t>Tryding</a:t>
            </a: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 första kursen 1975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”Vårdens svåra val” -95- ledde till prioriteringsutredningen 1997 som angav efter vilka etiska principer som ska vägleda prioriteringar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Öppna prioriteringar I Östergötland  och </a:t>
            </a:r>
            <a:r>
              <a:rPr lang="sv-SE" sz="2000" b="1" dirty="0">
                <a:solidFill>
                  <a:prstClr val="white">
                    <a:alpha val="80000"/>
                  </a:prstClr>
                </a:solidFill>
                <a:latin typeface="Calibri" panose="020F0502020204030204"/>
              </a:rPr>
              <a:t>H</a:t>
            </a:r>
            <a:r>
              <a:rPr kumimoji="0" lang="sv-SE" sz="2000" b="1" i="0" u="none" strike="noStrike" kern="1200" cap="none" spc="0" normalizeH="0" baseline="0" noProof="0" dirty="0" err="1">
                <a:ln>
                  <a:noFill/>
                </a:ln>
                <a:solidFill>
                  <a:prstClr val="white">
                    <a:alpha val="80000"/>
                  </a:prstClr>
                </a:solidFill>
                <a:effectLst/>
                <a:uLnTx/>
                <a:uFillTx/>
                <a:latin typeface="Calibri" panose="020F0502020204030204"/>
              </a:rPr>
              <a:t>orisontella</a:t>
            </a: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 prioriteringar</a:t>
            </a:r>
            <a:r>
              <a:rPr kumimoji="0" lang="sv-SE" sz="2000" b="1" i="0" u="none" strike="noStrike" kern="1200" cap="none" spc="0" normalizeH="0" noProof="0" dirty="0">
                <a:ln>
                  <a:noFill/>
                </a:ln>
                <a:solidFill>
                  <a:prstClr val="white">
                    <a:alpha val="80000"/>
                  </a:prstClr>
                </a:solidFill>
                <a:effectLst/>
                <a:uLnTx/>
                <a:uFillTx/>
                <a:latin typeface="Calibri" panose="020F0502020204030204"/>
              </a:rPr>
              <a:t> i Västerbotten</a:t>
            </a:r>
            <a:endParaRPr kumimoji="0" lang="sv-SE" sz="2000" b="1" i="0" u="none" strike="noStrike" kern="1200" cap="none" spc="0" normalizeH="0" baseline="0" noProof="0" dirty="0">
              <a:ln>
                <a:noFill/>
              </a:ln>
              <a:solidFill>
                <a:prstClr val="white">
                  <a:alpha val="80000"/>
                </a:prstClr>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Onödiga listan- SFAM 2014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Socialstyrelsen-Nationella riktlinjer </a:t>
            </a:r>
            <a:r>
              <a:rPr kumimoji="0" lang="sv-SE" sz="2000" b="1" i="0" u="none" strike="noStrike" kern="1200" cap="none" spc="0" normalizeH="0" baseline="0" noProof="0" dirty="0" err="1">
                <a:ln>
                  <a:noFill/>
                </a:ln>
                <a:solidFill>
                  <a:prstClr val="white">
                    <a:alpha val="80000"/>
                  </a:prstClr>
                </a:solidFill>
                <a:effectLst/>
                <a:uLnTx/>
                <a:uFillTx/>
                <a:latin typeface="Calibri" panose="020F0502020204030204"/>
              </a:rPr>
              <a:t>inkl</a:t>
            </a: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 icke göra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alpha val="80000"/>
                  </a:prstClr>
                </a:solidFill>
                <a:effectLst/>
                <a:uLnTx/>
                <a:uFillTx/>
                <a:latin typeface="Calibri" panose="020F0502020204030204"/>
              </a:rPr>
              <a:t>SBU-”Konsten att avstå”</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2000" b="1" dirty="0">
                <a:solidFill>
                  <a:prstClr val="white">
                    <a:alpha val="80000"/>
                  </a:prstClr>
                </a:solidFill>
                <a:latin typeface="Calibri" panose="020F0502020204030204"/>
              </a:rPr>
              <a:t>STRAMA</a:t>
            </a:r>
            <a:endParaRPr kumimoji="0" lang="sv-SE" sz="2000" b="1" i="0" u="none" strike="noStrike" kern="1200" cap="none" spc="0" normalizeH="0" baseline="0" noProof="0" dirty="0">
              <a:ln>
                <a:noFill/>
              </a:ln>
              <a:solidFill>
                <a:prstClr val="white">
                  <a:alpha val="80000"/>
                </a:prstClr>
              </a:solidFill>
              <a:effectLst/>
              <a:uLnTx/>
              <a:uFillTx/>
              <a:latin typeface="Calibri" panose="020F0502020204030204"/>
            </a:endParaRPr>
          </a:p>
        </p:txBody>
      </p:sp>
    </p:spTree>
    <p:extLst>
      <p:ext uri="{BB962C8B-B14F-4D97-AF65-F5344CB8AC3E}">
        <p14:creationId xmlns:p14="http://schemas.microsoft.com/office/powerpoint/2010/main" val="313250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1088</Words>
  <Application>Microsoft Office PowerPoint</Application>
  <PresentationFormat>Bredbild</PresentationFormat>
  <Paragraphs>117</Paragraphs>
  <Slides>19</Slides>
  <Notes>9</Notes>
  <HiddenSlides>0</HiddenSlides>
  <MMClips>0</MMClips>
  <ScaleCrop>false</ScaleCrop>
  <HeadingPairs>
    <vt:vector size="6" baseType="variant">
      <vt:variant>
        <vt:lpstr>Använt teckensnitt</vt:lpstr>
      </vt:variant>
      <vt:variant>
        <vt:i4>9</vt:i4>
      </vt:variant>
      <vt:variant>
        <vt:lpstr>Tema</vt:lpstr>
      </vt:variant>
      <vt:variant>
        <vt:i4>4</vt:i4>
      </vt:variant>
      <vt:variant>
        <vt:lpstr>Bildrubriker</vt:lpstr>
      </vt:variant>
      <vt:variant>
        <vt:i4>19</vt:i4>
      </vt:variant>
    </vt:vector>
  </HeadingPairs>
  <TitlesOfParts>
    <vt:vector size="32" baseType="lpstr">
      <vt:lpstr>Arial</vt:lpstr>
      <vt:lpstr>Calibri</vt:lpstr>
      <vt:lpstr>Calibri Light</vt:lpstr>
      <vt:lpstr>Century Gothic</vt:lpstr>
      <vt:lpstr>Georgia</vt:lpstr>
      <vt:lpstr>Poppins medium</vt:lpstr>
      <vt:lpstr>Times New Roman</vt:lpstr>
      <vt:lpstr>Trebuchet MS</vt:lpstr>
      <vt:lpstr>Wingdings 3</vt:lpstr>
      <vt:lpstr>Fasett</vt:lpstr>
      <vt:lpstr>Jon</vt:lpstr>
      <vt:lpstr>Office-tema</vt:lpstr>
      <vt:lpstr>Office Theme</vt:lpstr>
      <vt:lpstr>Gör vi ”Kloka kliniska val”? 3/10 2023</vt:lpstr>
      <vt:lpstr>Patientfall</vt:lpstr>
      <vt:lpstr>”Evidence based medicine”-räcker inte det?</vt:lpstr>
      <vt:lpstr>Kloka kliniska val?</vt:lpstr>
      <vt:lpstr>Diagnostik medför inte alltid nytta för patienten och kan ställa till skador</vt:lpstr>
      <vt:lpstr>PowerPoint-presentation</vt:lpstr>
      <vt:lpstr>Varför kan vi inte bara följa riktlinjer?</vt:lpstr>
      <vt:lpstr>“Ca 20-30 % av det vi gör inom sjukvården medför ingen patientnytta”</vt:lpstr>
      <vt:lpstr>Tidigare projekt i Sverige</vt:lpstr>
      <vt:lpstr>Choosing wisely -bakgrund</vt:lpstr>
      <vt:lpstr>Choosing Wisely- hörnstenar</vt:lpstr>
      <vt:lpstr> Choosing wisely-arbetssätt-arbetssättly-arbetssätt</vt:lpstr>
      <vt:lpstr>Kloka kliniska val- slutrapport maj 2023 -arbetsgruppens slutsatser</vt:lpstr>
      <vt:lpstr>Överdiagnostik och överbehandling -komplex bakgrund</vt:lpstr>
      <vt:lpstr>Orsaker till att vi ibland gör för mycket och möjliga vägar att motverka</vt:lpstr>
      <vt:lpstr>Riktlinjer</vt:lpstr>
      <vt:lpstr>Riktlinjer</vt:lpstr>
      <vt:lpstr>Lågvärdevård inom klinisk fysiologi?</vt:lpstr>
      <vt:lpstr>Gjør kloke valg – pasienten og legen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Serrander, Martin</dc:creator>
  <cp:lastModifiedBy>Serrander, Martin</cp:lastModifiedBy>
  <cp:revision>26</cp:revision>
  <dcterms:created xsi:type="dcterms:W3CDTF">2023-09-28T19:53:55Z</dcterms:created>
  <dcterms:modified xsi:type="dcterms:W3CDTF">2023-10-02T21:53:38Z</dcterms:modified>
</cp:coreProperties>
</file>